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1" r:id="rId2"/>
    <p:sldId id="262" r:id="rId3"/>
    <p:sldId id="263" r:id="rId4"/>
    <p:sldId id="264" r:id="rId5"/>
  </p:sldIdLst>
  <p:sldSz cx="6858000" cy="9144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D4D4D"/>
    <a:srgbClr val="333333"/>
    <a:srgbClr val="292929"/>
    <a:srgbClr val="B2B2B2"/>
    <a:srgbClr val="5F5F5F"/>
    <a:srgbClr val="3F31F1"/>
    <a:srgbClr val="3399FF"/>
    <a:srgbClr val="FFFFFF"/>
    <a:srgbClr val="C1BE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257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98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D8607-B8F8-43DB-B8F4-79EA9503C58B}" type="datetimeFigureOut">
              <a:rPr lang="es-ES" smtClean="0"/>
              <a:pPr/>
              <a:t>21/01/2020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C661B-D114-44B5-9466-E6E7036E9E37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C661B-D114-44B5-9466-E6E7036E9E37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C661B-D114-44B5-9466-E6E7036E9E37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C661B-D114-44B5-9466-E6E7036E9E37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8742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C661B-D114-44B5-9466-E6E7036E9E37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96F0-54AC-408B-8C77-09835BAA8A1C}" type="datetimeFigureOut">
              <a:rPr lang="es-ES" smtClean="0"/>
              <a:pPr/>
              <a:t>21/01/2020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850C-D9CA-45C8-976C-F85FBA80B1A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96F0-54AC-408B-8C77-09835BAA8A1C}" type="datetimeFigureOut">
              <a:rPr lang="es-ES" smtClean="0"/>
              <a:pPr/>
              <a:t>21/01/2020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850C-D9CA-45C8-976C-F85FBA80B1A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96F0-54AC-408B-8C77-09835BAA8A1C}" type="datetimeFigureOut">
              <a:rPr lang="es-ES" smtClean="0"/>
              <a:pPr/>
              <a:t>21/01/2020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850C-D9CA-45C8-976C-F85FBA80B1A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96F0-54AC-408B-8C77-09835BAA8A1C}" type="datetimeFigureOut">
              <a:rPr lang="es-ES" smtClean="0"/>
              <a:pPr/>
              <a:t>21/01/2020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850C-D9CA-45C8-976C-F85FBA80B1A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96F0-54AC-408B-8C77-09835BAA8A1C}" type="datetimeFigureOut">
              <a:rPr lang="es-ES" smtClean="0"/>
              <a:pPr/>
              <a:t>21/01/2020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850C-D9CA-45C8-976C-F85FBA80B1A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96F0-54AC-408B-8C77-09835BAA8A1C}" type="datetimeFigureOut">
              <a:rPr lang="es-ES" smtClean="0"/>
              <a:pPr/>
              <a:t>21/01/2020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850C-D9CA-45C8-976C-F85FBA80B1A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96F0-54AC-408B-8C77-09835BAA8A1C}" type="datetimeFigureOut">
              <a:rPr lang="es-ES" smtClean="0"/>
              <a:pPr/>
              <a:t>21/01/2020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850C-D9CA-45C8-976C-F85FBA80B1A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96F0-54AC-408B-8C77-09835BAA8A1C}" type="datetimeFigureOut">
              <a:rPr lang="es-ES" smtClean="0"/>
              <a:pPr/>
              <a:t>21/01/2020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850C-D9CA-45C8-976C-F85FBA80B1A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96F0-54AC-408B-8C77-09835BAA8A1C}" type="datetimeFigureOut">
              <a:rPr lang="es-ES" smtClean="0"/>
              <a:pPr/>
              <a:t>21/01/2020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850C-D9CA-45C8-976C-F85FBA80B1A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96F0-54AC-408B-8C77-09835BAA8A1C}" type="datetimeFigureOut">
              <a:rPr lang="es-ES" smtClean="0"/>
              <a:pPr/>
              <a:t>21/01/2020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850C-D9CA-45C8-976C-F85FBA80B1A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C96F0-54AC-408B-8C77-09835BAA8A1C}" type="datetimeFigureOut">
              <a:rPr lang="es-ES" smtClean="0"/>
              <a:pPr/>
              <a:t>21/01/2020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5850C-D9CA-45C8-976C-F85FBA80B1A3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hyperlink" Target="internships.dipc.org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hyperlink" Target="internships.dipc.org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ternships@dipc.org" TargetMode="External"/><Relationship Id="rId11" Type="http://schemas.openxmlformats.org/officeDocument/2006/relationships/image" Target="../media/image8.jpeg"/><Relationship Id="rId5" Type="http://schemas.openxmlformats.org/officeDocument/2006/relationships/hyperlink" Target="internships.dipc.org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6.png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hyperlink" Target="internships.dipc.org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6712" y="89501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STUDENT INTERNSHIPS IN </a:t>
            </a:r>
          </a:p>
          <a:p>
            <a:pPr algn="ctr"/>
            <a:r>
              <a:rPr lang="es-ES" sz="2800" dirty="0" smtClean="0"/>
              <a:t>SAN SEBASTIÁN, SUMMER </a:t>
            </a:r>
            <a:r>
              <a:rPr lang="es-ES" sz="2800" dirty="0" smtClean="0"/>
              <a:t>2020</a:t>
            </a:r>
            <a:endParaRPr lang="es-E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52000" y="1260000"/>
            <a:ext cx="630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Are you interested in a </a:t>
            </a:r>
            <a:r>
              <a:rPr lang="en-US" b="1" dirty="0" smtClean="0"/>
              <a:t>paid internship</a:t>
            </a:r>
            <a:r>
              <a:rPr lang="en-US" dirty="0" smtClean="0"/>
              <a:t> in </a:t>
            </a:r>
            <a:r>
              <a:rPr lang="en-US" dirty="0" err="1" smtClean="0"/>
              <a:t>Donostia</a:t>
            </a:r>
            <a:r>
              <a:rPr lang="en-US" dirty="0" smtClean="0"/>
              <a:t>-San </a:t>
            </a:r>
            <a:r>
              <a:rPr lang="en-US" dirty="0" err="1" smtClean="0"/>
              <a:t>Sebastián</a:t>
            </a:r>
            <a:r>
              <a:rPr lang="en-US" dirty="0" smtClean="0"/>
              <a:t> during your </a:t>
            </a:r>
            <a:r>
              <a:rPr lang="en-US" b="1" dirty="0" smtClean="0"/>
              <a:t>university studies?</a:t>
            </a:r>
            <a:r>
              <a:rPr lang="en-US" dirty="0" smtClean="0"/>
              <a:t> Do you want to know the </a:t>
            </a:r>
            <a:r>
              <a:rPr lang="en-US" b="1" dirty="0" smtClean="0"/>
              <a:t>world of research</a:t>
            </a:r>
            <a:r>
              <a:rPr lang="en-US" dirty="0" smtClean="0"/>
              <a:t>? </a:t>
            </a:r>
            <a:endParaRPr lang="es-ES" dirty="0"/>
          </a:p>
        </p:txBody>
      </p:sp>
      <p:pic>
        <p:nvPicPr>
          <p:cNvPr id="69" name="Picture 68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7520" y="8244408"/>
            <a:ext cx="803712" cy="803712"/>
          </a:xfrm>
          <a:prstGeom prst="rect">
            <a:avLst/>
          </a:prstGeom>
        </p:spPr>
      </p:pic>
      <p:pic>
        <p:nvPicPr>
          <p:cNvPr id="22" name="7 Imagen" descr="logonievo_DIPC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76672" y="251600"/>
            <a:ext cx="126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1395536" y="8604448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More </a:t>
            </a:r>
            <a:r>
              <a:rPr lang="es-ES" sz="1400" dirty="0" err="1" smtClean="0"/>
              <a:t>information</a:t>
            </a:r>
            <a:r>
              <a:rPr lang="es-ES" sz="1400" dirty="0" smtClean="0"/>
              <a:t> in </a:t>
            </a:r>
            <a:r>
              <a:rPr lang="es-ES" sz="1400" dirty="0" smtClean="0">
                <a:hlinkClick r:id="rId5" action="ppaction://hlinkfile"/>
              </a:rPr>
              <a:t>internships.dipc.org</a:t>
            </a:r>
            <a:r>
              <a:rPr lang="es-ES" sz="1400" dirty="0" smtClean="0"/>
              <a:t> </a:t>
            </a:r>
            <a:r>
              <a:rPr lang="es-ES" sz="1400" dirty="0" err="1" smtClean="0"/>
              <a:t>or</a:t>
            </a:r>
            <a:r>
              <a:rPr lang="es-ES" sz="1400" dirty="0" smtClean="0"/>
              <a:t> </a:t>
            </a:r>
            <a:r>
              <a:rPr lang="es-ES" sz="1400" dirty="0" err="1" smtClean="0"/>
              <a:t>writing</a:t>
            </a:r>
            <a:r>
              <a:rPr lang="es-ES" sz="1400" dirty="0" smtClean="0"/>
              <a:t> to internships@dipc.org </a:t>
            </a:r>
            <a:endParaRPr lang="es-ES" sz="1400" dirty="0"/>
          </a:p>
        </p:txBody>
      </p:sp>
      <p:grpSp>
        <p:nvGrpSpPr>
          <p:cNvPr id="2" name="Group 28"/>
          <p:cNvGrpSpPr>
            <a:grpSpLocks noChangeAspect="1"/>
          </p:cNvGrpSpPr>
          <p:nvPr/>
        </p:nvGrpSpPr>
        <p:grpSpPr>
          <a:xfrm>
            <a:off x="188800" y="5069109"/>
            <a:ext cx="1440000" cy="1440000"/>
            <a:chOff x="4221088" y="2627508"/>
            <a:chExt cx="1800000" cy="1800000"/>
          </a:xfrm>
        </p:grpSpPr>
        <p:pic>
          <p:nvPicPr>
            <p:cNvPr id="72" name="Picture 71" descr="GNR-xbar_400x400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21088" y="2627508"/>
              <a:ext cx="1800000" cy="1800000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4221088" y="4138180"/>
              <a:ext cx="1042663" cy="28854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36000" rIns="36000" rtlCol="0">
              <a:spAutoFit/>
            </a:bodyPr>
            <a:lstStyle/>
            <a:p>
              <a:r>
                <a:rPr lang="es-ES" sz="900" dirty="0" err="1" smtClean="0">
                  <a:solidFill>
                    <a:schemeClr val="bg1"/>
                  </a:solidFill>
                </a:rPr>
                <a:t>Nanoelectronics</a:t>
              </a:r>
              <a:endParaRPr lang="es-ES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229200" y="5069878"/>
            <a:ext cx="1440000" cy="1440000"/>
            <a:chOff x="5229200" y="5069878"/>
            <a:chExt cx="1440000" cy="1440000"/>
          </a:xfrm>
        </p:grpSpPr>
        <p:pic>
          <p:nvPicPr>
            <p:cNvPr id="12" name="Picture 11"/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200" y="5069878"/>
              <a:ext cx="1440000" cy="144000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5229200" y="6279046"/>
              <a:ext cx="789246" cy="2308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36000" rIns="36000" rtlCol="0">
              <a:spAutoFit/>
            </a:bodyPr>
            <a:lstStyle/>
            <a:p>
              <a:r>
                <a:rPr lang="es-ES" sz="900" dirty="0" err="1" smtClean="0">
                  <a:solidFill>
                    <a:schemeClr val="bg1"/>
                  </a:solidFill>
                </a:rPr>
                <a:t>Particle</a:t>
              </a:r>
              <a:r>
                <a:rPr lang="es-ES" sz="900" dirty="0" smtClean="0">
                  <a:solidFill>
                    <a:schemeClr val="bg1"/>
                  </a:solidFill>
                </a:rPr>
                <a:t> Physics</a:t>
              </a:r>
              <a:endParaRPr lang="es-ES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30"/>
          <p:cNvGrpSpPr>
            <a:grpSpLocks noChangeAspect="1"/>
          </p:cNvGrpSpPr>
          <p:nvPr/>
        </p:nvGrpSpPr>
        <p:grpSpPr>
          <a:xfrm>
            <a:off x="1868933" y="5069071"/>
            <a:ext cx="1440000" cy="1440000"/>
            <a:chOff x="980728" y="4487592"/>
            <a:chExt cx="1800000" cy="1800000"/>
          </a:xfrm>
        </p:grpSpPr>
        <p:pic>
          <p:nvPicPr>
            <p:cNvPr id="70" name="Picture 69" descr="Antennas-general-touse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0728" y="4487592"/>
              <a:ext cx="1800000" cy="1800000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987740" y="5990253"/>
              <a:ext cx="982550" cy="28854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36000" rIns="36000" rtlCol="0">
              <a:spAutoFit/>
            </a:bodyPr>
            <a:lstStyle/>
            <a:p>
              <a:r>
                <a:rPr lang="es-ES" sz="900" dirty="0" err="1" smtClean="0">
                  <a:solidFill>
                    <a:schemeClr val="bg1"/>
                  </a:solidFill>
                </a:rPr>
                <a:t>Nanophotonics</a:t>
              </a:r>
              <a:endParaRPr lang="es-ES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3549066" y="5069975"/>
            <a:ext cx="1440000" cy="1440000"/>
            <a:chOff x="4820400" y="5760000"/>
            <a:chExt cx="1800000" cy="1800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400" y="5760000"/>
              <a:ext cx="1800000" cy="18000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820400" y="7269237"/>
              <a:ext cx="1429386" cy="28854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36000" rIns="36000" rtlCol="0">
              <a:spAutoFit/>
            </a:bodyPr>
            <a:lstStyle/>
            <a:p>
              <a:r>
                <a:rPr lang="es-ES" sz="900" dirty="0" smtClean="0">
                  <a:solidFill>
                    <a:schemeClr val="bg1"/>
                  </a:solidFill>
                </a:rPr>
                <a:t>Quantum </a:t>
              </a:r>
              <a:r>
                <a:rPr lang="es-ES" sz="900" dirty="0" err="1" smtClean="0">
                  <a:solidFill>
                    <a:schemeClr val="bg1"/>
                  </a:solidFill>
                </a:rPr>
                <a:t>technologies</a:t>
              </a:r>
              <a:endParaRPr lang="es-ES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6"/>
          <p:cNvGrpSpPr>
            <a:grpSpLocks noChangeAspect="1"/>
          </p:cNvGrpSpPr>
          <p:nvPr/>
        </p:nvGrpSpPr>
        <p:grpSpPr>
          <a:xfrm>
            <a:off x="188800" y="2761055"/>
            <a:ext cx="1440000" cy="1439840"/>
            <a:chOff x="4221088" y="6372200"/>
            <a:chExt cx="1800200" cy="1800000"/>
          </a:xfrm>
        </p:grpSpPr>
        <p:pic>
          <p:nvPicPr>
            <p:cNvPr id="2050" name="Picture 2" descr="http://dipc.org/internships/pics/FluorescentCells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221288" y="6372200"/>
              <a:ext cx="1800000" cy="1800000"/>
            </a:xfrm>
            <a:prstGeom prst="rect">
              <a:avLst/>
            </a:prstGeom>
            <a:noFill/>
          </p:spPr>
        </p:pic>
        <p:sp>
          <p:nvSpPr>
            <p:cNvPr id="64" name="TextBox 63"/>
            <p:cNvSpPr txBox="1"/>
            <p:nvPr/>
          </p:nvSpPr>
          <p:spPr>
            <a:xfrm>
              <a:off x="4221088" y="7875046"/>
              <a:ext cx="1722126" cy="28857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36000" rIns="36000" rtlCol="0">
              <a:spAutoFit/>
            </a:bodyPr>
            <a:lstStyle/>
            <a:p>
              <a:r>
                <a:rPr lang="es-ES" sz="900" dirty="0" err="1" smtClean="0">
                  <a:solidFill>
                    <a:schemeClr val="bg1"/>
                  </a:solidFill>
                </a:rPr>
                <a:t>Biomedical</a:t>
              </a:r>
              <a:r>
                <a:rPr lang="es-ES" sz="900" dirty="0" smtClean="0">
                  <a:solidFill>
                    <a:schemeClr val="bg1"/>
                  </a:solidFill>
                </a:rPr>
                <a:t> </a:t>
              </a:r>
              <a:r>
                <a:rPr lang="es-ES" sz="900" dirty="0" err="1" smtClean="0">
                  <a:solidFill>
                    <a:schemeClr val="bg1"/>
                  </a:solidFill>
                </a:rPr>
                <a:t>computer</a:t>
              </a:r>
              <a:r>
                <a:rPr lang="es-ES" sz="900" dirty="0" smtClean="0">
                  <a:solidFill>
                    <a:schemeClr val="bg1"/>
                  </a:solidFill>
                </a:rPr>
                <a:t> </a:t>
              </a:r>
              <a:r>
                <a:rPr lang="es-ES" sz="900" dirty="0" err="1" smtClean="0">
                  <a:solidFill>
                    <a:schemeClr val="bg1"/>
                  </a:solidFill>
                </a:rPr>
                <a:t>vision</a:t>
              </a:r>
              <a:endParaRPr lang="es-ES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29"/>
          <p:cNvGrpSpPr>
            <a:grpSpLocks noChangeAspect="1"/>
          </p:cNvGrpSpPr>
          <p:nvPr/>
        </p:nvGrpSpPr>
        <p:grpSpPr>
          <a:xfrm>
            <a:off x="3515620" y="2759408"/>
            <a:ext cx="1440002" cy="1439999"/>
            <a:chOff x="980727" y="2627508"/>
            <a:chExt cx="1800001" cy="1800000"/>
          </a:xfrm>
        </p:grpSpPr>
        <p:pic>
          <p:nvPicPr>
            <p:cNvPr id="23" name="Picture 22" descr="DFT_square_upper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0728" y="2627508"/>
              <a:ext cx="1800000" cy="1800000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980727" y="4132887"/>
              <a:ext cx="701814" cy="28790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36000" rIns="36000" rtlCol="0">
              <a:spAutoFit/>
            </a:bodyPr>
            <a:lstStyle/>
            <a:p>
              <a:r>
                <a:rPr lang="es-ES" sz="900" dirty="0" err="1" smtClean="0">
                  <a:solidFill>
                    <a:schemeClr val="bg1"/>
                  </a:solidFill>
                </a:rPr>
                <a:t>Chemistry</a:t>
              </a:r>
              <a:endParaRPr lang="es-ES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5179031" y="2760895"/>
            <a:ext cx="1439710" cy="1440000"/>
            <a:chOff x="1123951" y="2812501"/>
            <a:chExt cx="1799637" cy="18000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26"/>
            <a:stretch/>
          </p:blipFill>
          <p:spPr>
            <a:xfrm>
              <a:off x="1123951" y="2812501"/>
              <a:ext cx="1799637" cy="18000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125767" y="4322691"/>
              <a:ext cx="810000" cy="28854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36000" rIns="36000" rtlCol="0">
              <a:spAutoFit/>
            </a:bodyPr>
            <a:lstStyle/>
            <a:p>
              <a:r>
                <a:rPr lang="es-ES" sz="900" dirty="0" err="1" smtClean="0">
                  <a:solidFill>
                    <a:schemeClr val="bg1"/>
                  </a:solidFill>
                </a:rPr>
                <a:t>Cosmology</a:t>
              </a:r>
              <a:endParaRPr lang="es-ES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52000" y="7200000"/>
            <a:ext cx="626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We have a number of </a:t>
            </a:r>
            <a:r>
              <a:rPr lang="en-US" b="1" dirty="0"/>
              <a:t>exciting projects in nanoscience, physics and chemistry </a:t>
            </a:r>
            <a:r>
              <a:rPr lang="en-US" dirty="0"/>
              <a:t>at the </a:t>
            </a:r>
            <a:r>
              <a:rPr lang="en-US" dirty="0" err="1"/>
              <a:t>Donostia</a:t>
            </a:r>
            <a:r>
              <a:rPr lang="en-US" dirty="0"/>
              <a:t> International Physics Center (DIPC) that may interest you.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852210" y="2761152"/>
            <a:ext cx="1440000" cy="1440000"/>
            <a:chOff x="1893600" y="2761152"/>
            <a:chExt cx="1440000" cy="1440000"/>
          </a:xfrm>
        </p:grpSpPr>
        <p:grpSp>
          <p:nvGrpSpPr>
            <p:cNvPr id="37" name="Group 36"/>
            <p:cNvGrpSpPr>
              <a:grpSpLocks noChangeAspect="1"/>
            </p:cNvGrpSpPr>
            <p:nvPr/>
          </p:nvGrpSpPr>
          <p:grpSpPr>
            <a:xfrm>
              <a:off x="1893600" y="2761152"/>
              <a:ext cx="1440000" cy="1440000"/>
              <a:chOff x="3193451" y="0"/>
              <a:chExt cx="5688000" cy="5688000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3193451" y="0"/>
                <a:ext cx="5688000" cy="5688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7451" y="276415"/>
                <a:ext cx="5580000" cy="4220769"/>
              </a:xfrm>
              <a:prstGeom prst="rect">
                <a:avLst/>
              </a:prstGeom>
            </p:spPr>
          </p:pic>
        </p:grpSp>
        <p:sp>
          <p:nvSpPr>
            <p:cNvPr id="44" name="TextBox 43"/>
            <p:cNvSpPr txBox="1"/>
            <p:nvPr/>
          </p:nvSpPr>
          <p:spPr>
            <a:xfrm>
              <a:off x="1916832" y="3964298"/>
              <a:ext cx="992827" cy="230832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r>
                <a:rPr lang="es-ES" sz="900" dirty="0" err="1" smtClean="0">
                  <a:solidFill>
                    <a:schemeClr val="bg1"/>
                  </a:solidFill>
                </a:rPr>
                <a:t>Electronic</a:t>
              </a:r>
              <a:r>
                <a:rPr lang="es-ES" sz="900" dirty="0" smtClean="0">
                  <a:solidFill>
                    <a:schemeClr val="bg1"/>
                  </a:solidFill>
                </a:rPr>
                <a:t> </a:t>
              </a:r>
              <a:r>
                <a:rPr lang="es-ES" sz="900" dirty="0" err="1" smtClean="0">
                  <a:solidFill>
                    <a:schemeClr val="bg1"/>
                  </a:solidFill>
                </a:rPr>
                <a:t>structure</a:t>
              </a:r>
              <a:endParaRPr lang="es-ES" sz="9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8800" y="77469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PRÁCTICAS DE INVESTIGACIÓN EN SAN SEBASTIÁN, VERANO </a:t>
            </a:r>
            <a:r>
              <a:rPr lang="es-ES" sz="2800" dirty="0"/>
              <a:t>2020</a:t>
            </a:r>
            <a:endParaRPr lang="es-E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52000" y="1260000"/>
            <a:ext cx="630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Quieres realizar </a:t>
            </a:r>
            <a:r>
              <a:rPr lang="es-ES" b="1" dirty="0" smtClean="0"/>
              <a:t>prácticas remuneradas</a:t>
            </a:r>
            <a:r>
              <a:rPr lang="es-ES" dirty="0" smtClean="0"/>
              <a:t> en San Sebastián durante tus </a:t>
            </a:r>
            <a:r>
              <a:rPr lang="es-ES" b="1" dirty="0" smtClean="0"/>
              <a:t>estudios universitarios</a:t>
            </a:r>
            <a:r>
              <a:rPr lang="es-ES" dirty="0" smtClean="0"/>
              <a:t>? ¿Quieres conocer el </a:t>
            </a:r>
            <a:r>
              <a:rPr lang="es-ES" b="1" dirty="0" smtClean="0"/>
              <a:t>mundo de la investigación</a:t>
            </a:r>
            <a:r>
              <a:rPr lang="es-ES" dirty="0" smtClean="0"/>
              <a:t>? </a:t>
            </a:r>
            <a:endParaRPr lang="es-ES" dirty="0"/>
          </a:p>
        </p:txBody>
      </p:sp>
      <p:pic>
        <p:nvPicPr>
          <p:cNvPr id="69" name="Picture 68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7520" y="8244408"/>
            <a:ext cx="803712" cy="803712"/>
          </a:xfrm>
          <a:prstGeom prst="rect">
            <a:avLst/>
          </a:prstGeom>
        </p:spPr>
      </p:pic>
      <p:pic>
        <p:nvPicPr>
          <p:cNvPr id="22" name="7 Imagen" descr="logonievo_DIPC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76672" y="251600"/>
            <a:ext cx="126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1395536" y="8604448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smtClean="0"/>
              <a:t>Más información </a:t>
            </a:r>
            <a:r>
              <a:rPr lang="es-ES" sz="1400" dirty="0" smtClean="0"/>
              <a:t>en </a:t>
            </a:r>
            <a:r>
              <a:rPr lang="es-ES" sz="1400" dirty="0" smtClean="0">
                <a:hlinkClick r:id="rId5" action="ppaction://hlinkfile"/>
              </a:rPr>
              <a:t>internships.dipc.org</a:t>
            </a:r>
            <a:r>
              <a:rPr lang="es-ES" sz="1400" dirty="0" smtClean="0"/>
              <a:t> o escribiendo a internships@dipc.org </a:t>
            </a:r>
            <a:endParaRPr lang="es-E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252000" y="7200000"/>
            <a:ext cx="630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En el Donostia International </a:t>
            </a:r>
            <a:r>
              <a:rPr lang="es-ES" dirty="0" err="1" smtClean="0"/>
              <a:t>Physics</a:t>
            </a:r>
            <a:r>
              <a:rPr lang="es-ES" dirty="0" smtClean="0"/>
              <a:t> Center (DIPC) tenemos </a:t>
            </a:r>
            <a:r>
              <a:rPr lang="es-ES" b="1" dirty="0" smtClean="0"/>
              <a:t>proyectos apasionantes en </a:t>
            </a:r>
            <a:r>
              <a:rPr lang="es-ES" b="1" dirty="0" err="1" smtClean="0"/>
              <a:t>nanociencia</a:t>
            </a:r>
            <a:r>
              <a:rPr lang="es-ES" b="1" dirty="0" smtClean="0"/>
              <a:t>, física y química </a:t>
            </a:r>
            <a:r>
              <a:rPr lang="es-ES" dirty="0" smtClean="0"/>
              <a:t>que pueden interesarte.</a:t>
            </a:r>
            <a:endParaRPr lang="es-ES" dirty="0"/>
          </a:p>
        </p:txBody>
      </p:sp>
      <p:grpSp>
        <p:nvGrpSpPr>
          <p:cNvPr id="28" name="Group 28"/>
          <p:cNvGrpSpPr>
            <a:grpSpLocks noChangeAspect="1"/>
          </p:cNvGrpSpPr>
          <p:nvPr/>
        </p:nvGrpSpPr>
        <p:grpSpPr>
          <a:xfrm>
            <a:off x="188800" y="5069109"/>
            <a:ext cx="1440000" cy="1440000"/>
            <a:chOff x="4221088" y="2627508"/>
            <a:chExt cx="1800000" cy="1800000"/>
          </a:xfrm>
        </p:grpSpPr>
        <p:pic>
          <p:nvPicPr>
            <p:cNvPr id="29" name="Picture 28" descr="GNR-xbar_400x400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21088" y="2627508"/>
              <a:ext cx="1800000" cy="18000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4221088" y="4138180"/>
              <a:ext cx="1054685" cy="28854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36000" rIns="36000" rtlCol="0">
              <a:spAutoFit/>
            </a:bodyPr>
            <a:lstStyle/>
            <a:p>
              <a:r>
                <a:rPr lang="es-ES" sz="900" dirty="0" err="1">
                  <a:solidFill>
                    <a:schemeClr val="bg1"/>
                  </a:solidFill>
                </a:rPr>
                <a:t>Nanoelectrónica</a:t>
              </a:r>
              <a:endParaRPr lang="es-ES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30"/>
          <p:cNvGrpSpPr>
            <a:grpSpLocks noChangeAspect="1"/>
          </p:cNvGrpSpPr>
          <p:nvPr/>
        </p:nvGrpSpPr>
        <p:grpSpPr>
          <a:xfrm>
            <a:off x="1886693" y="5069071"/>
            <a:ext cx="1440000" cy="1440000"/>
            <a:chOff x="980728" y="4487592"/>
            <a:chExt cx="1800000" cy="1800000"/>
          </a:xfrm>
        </p:grpSpPr>
        <p:pic>
          <p:nvPicPr>
            <p:cNvPr id="35" name="Picture 34" descr="Antennas-general-touse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0728" y="4487592"/>
              <a:ext cx="1800000" cy="180000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987741" y="5990253"/>
              <a:ext cx="886370" cy="28854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36000" rIns="36000" rtlCol="0">
              <a:spAutoFit/>
            </a:bodyPr>
            <a:lstStyle/>
            <a:p>
              <a:r>
                <a:rPr lang="es-ES" sz="900" dirty="0" err="1">
                  <a:solidFill>
                    <a:schemeClr val="bg1"/>
                  </a:solidFill>
                </a:rPr>
                <a:t>Nanofotónica</a:t>
              </a:r>
              <a:endParaRPr lang="es-ES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3584586" y="5069975"/>
            <a:ext cx="1440000" cy="1440000"/>
            <a:chOff x="4820400" y="5760000"/>
            <a:chExt cx="1800000" cy="1800000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400" y="5760000"/>
              <a:ext cx="1800000" cy="180000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4820400" y="7269237"/>
              <a:ext cx="1361259" cy="28854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36000" rIns="36000" rtlCol="0">
              <a:spAutoFit/>
            </a:bodyPr>
            <a:lstStyle/>
            <a:p>
              <a:r>
                <a:rPr lang="es-ES" sz="900" dirty="0">
                  <a:solidFill>
                    <a:schemeClr val="bg1"/>
                  </a:solidFill>
                </a:rPr>
                <a:t>Tecnologías cuánticas</a:t>
              </a:r>
            </a:p>
          </p:txBody>
        </p:sp>
      </p:grpSp>
      <p:grpSp>
        <p:nvGrpSpPr>
          <p:cNvPr id="40" name="Group 26"/>
          <p:cNvGrpSpPr>
            <a:grpSpLocks noChangeAspect="1"/>
          </p:cNvGrpSpPr>
          <p:nvPr/>
        </p:nvGrpSpPr>
        <p:grpSpPr>
          <a:xfrm>
            <a:off x="188800" y="2761055"/>
            <a:ext cx="1440000" cy="1439840"/>
            <a:chOff x="4221088" y="6372200"/>
            <a:chExt cx="1800200" cy="1800000"/>
          </a:xfrm>
        </p:grpSpPr>
        <p:pic>
          <p:nvPicPr>
            <p:cNvPr id="41" name="Picture 2" descr="http://dipc.org/internships/pics/FluorescentCells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221288" y="6372200"/>
              <a:ext cx="1800000" cy="1800000"/>
            </a:xfrm>
            <a:prstGeom prst="rect">
              <a:avLst/>
            </a:prstGeom>
            <a:noFill/>
          </p:spPr>
        </p:pic>
        <p:sp>
          <p:nvSpPr>
            <p:cNvPr id="42" name="TextBox 41"/>
            <p:cNvSpPr txBox="1"/>
            <p:nvPr/>
          </p:nvSpPr>
          <p:spPr>
            <a:xfrm>
              <a:off x="4221088" y="7875046"/>
              <a:ext cx="1601887" cy="28857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36000" rIns="36000" rtlCol="0">
              <a:spAutoFit/>
            </a:bodyPr>
            <a:lstStyle/>
            <a:p>
              <a:r>
                <a:rPr lang="es-ES" sz="900" dirty="0">
                  <a:solidFill>
                    <a:schemeClr val="bg1"/>
                  </a:solidFill>
                </a:rPr>
                <a:t>Visión artificial biomédica</a:t>
              </a:r>
            </a:p>
          </p:txBody>
        </p:sp>
      </p:grpSp>
      <p:grpSp>
        <p:nvGrpSpPr>
          <p:cNvPr id="43" name="Group 29"/>
          <p:cNvGrpSpPr>
            <a:grpSpLocks noChangeAspect="1"/>
          </p:cNvGrpSpPr>
          <p:nvPr/>
        </p:nvGrpSpPr>
        <p:grpSpPr>
          <a:xfrm>
            <a:off x="3588309" y="2759408"/>
            <a:ext cx="1440002" cy="1439999"/>
            <a:chOff x="980727" y="2627508"/>
            <a:chExt cx="1800001" cy="1800000"/>
          </a:xfrm>
        </p:grpSpPr>
        <p:pic>
          <p:nvPicPr>
            <p:cNvPr id="44" name="Picture 43" descr="DFT_square_upper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0728" y="2627508"/>
              <a:ext cx="1800000" cy="180000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980727" y="4132887"/>
              <a:ext cx="610953" cy="28790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36000" rIns="36000" rtlCol="0">
              <a:spAutoFit/>
            </a:bodyPr>
            <a:lstStyle/>
            <a:p>
              <a:r>
                <a:rPr lang="es-ES" sz="900" dirty="0" smtClean="0">
                  <a:solidFill>
                    <a:schemeClr val="bg1"/>
                  </a:solidFill>
                </a:rPr>
                <a:t>Química</a:t>
              </a:r>
              <a:endParaRPr lang="es-ES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45"/>
          <p:cNvGrpSpPr>
            <a:grpSpLocks noChangeAspect="1"/>
          </p:cNvGrpSpPr>
          <p:nvPr/>
        </p:nvGrpSpPr>
        <p:grpSpPr>
          <a:xfrm>
            <a:off x="5287031" y="2762648"/>
            <a:ext cx="1439710" cy="1440000"/>
            <a:chOff x="1123951" y="2812501"/>
            <a:chExt cx="1799637" cy="180000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26"/>
            <a:stretch/>
          </p:blipFill>
          <p:spPr>
            <a:xfrm>
              <a:off x="1123951" y="2812501"/>
              <a:ext cx="1799637" cy="180000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1125767" y="4322691"/>
              <a:ext cx="810000" cy="28854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36000" rIns="36000" rtlCol="0">
              <a:spAutoFit/>
            </a:bodyPr>
            <a:lstStyle/>
            <a:p>
              <a:r>
                <a:rPr lang="es-ES" sz="900" dirty="0" smtClean="0">
                  <a:solidFill>
                    <a:schemeClr val="bg1"/>
                  </a:solidFill>
                </a:rPr>
                <a:t>Cosmología</a:t>
              </a:r>
              <a:endParaRPr lang="es-ES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893600" y="2761152"/>
            <a:ext cx="1440000" cy="1440000"/>
            <a:chOff x="1893600" y="2761152"/>
            <a:chExt cx="1440000" cy="1440000"/>
          </a:xfrm>
        </p:grpSpPr>
        <p:grpSp>
          <p:nvGrpSpPr>
            <p:cNvPr id="50" name="Group 49"/>
            <p:cNvGrpSpPr>
              <a:grpSpLocks noChangeAspect="1"/>
            </p:cNvGrpSpPr>
            <p:nvPr/>
          </p:nvGrpSpPr>
          <p:grpSpPr>
            <a:xfrm>
              <a:off x="1893600" y="2761152"/>
              <a:ext cx="1440000" cy="1440000"/>
              <a:chOff x="3193451" y="0"/>
              <a:chExt cx="5688000" cy="568800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3193451" y="0"/>
                <a:ext cx="5688000" cy="5688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7451" y="276415"/>
                <a:ext cx="5580000" cy="4220769"/>
              </a:xfrm>
              <a:prstGeom prst="rect">
                <a:avLst/>
              </a:prstGeom>
            </p:spPr>
          </p:pic>
        </p:grpSp>
        <p:sp>
          <p:nvSpPr>
            <p:cNvPr id="51" name="TextBox 50"/>
            <p:cNvSpPr txBox="1"/>
            <p:nvPr/>
          </p:nvSpPr>
          <p:spPr>
            <a:xfrm>
              <a:off x="1916832" y="3964298"/>
              <a:ext cx="1101831" cy="230832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r>
                <a:rPr lang="es-ES" sz="900" dirty="0" smtClean="0">
                  <a:solidFill>
                    <a:schemeClr val="bg1"/>
                  </a:solidFill>
                </a:rPr>
                <a:t>Estructura electrónica</a:t>
              </a:r>
              <a:endParaRPr lang="es-ES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229200" y="5069878"/>
            <a:ext cx="1440000" cy="1440000"/>
            <a:chOff x="5229200" y="5069878"/>
            <a:chExt cx="1440000" cy="1440000"/>
          </a:xfrm>
        </p:grpSpPr>
        <p:pic>
          <p:nvPicPr>
            <p:cNvPr id="82" name="Picture 81"/>
            <p:cNvPicPr>
              <a:picLocks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200" y="5069878"/>
              <a:ext cx="1440000" cy="1440000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5229200" y="6279046"/>
              <a:ext cx="952752" cy="2308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36000" rIns="36000" rtlCol="0">
              <a:spAutoFit/>
            </a:bodyPr>
            <a:lstStyle/>
            <a:p>
              <a:r>
                <a:rPr lang="es-ES" sz="900" dirty="0" smtClean="0">
                  <a:solidFill>
                    <a:schemeClr val="bg1"/>
                  </a:solidFill>
                </a:rPr>
                <a:t>Física de Partículas</a:t>
              </a:r>
              <a:endParaRPr lang="es-ES" sz="9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8800" y="77469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IKERKETA PRAKTIKAK </a:t>
            </a:r>
          </a:p>
          <a:p>
            <a:pPr algn="ctr"/>
            <a:r>
              <a:rPr lang="es-ES" sz="2800" dirty="0" smtClean="0"/>
              <a:t>DONOSTIAN, UDA </a:t>
            </a:r>
            <a:r>
              <a:rPr lang="es-ES" sz="2800" dirty="0"/>
              <a:t>2020</a:t>
            </a:r>
            <a:endParaRPr lang="es-E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52000" y="1260000"/>
            <a:ext cx="63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Zure</a:t>
            </a:r>
            <a:r>
              <a:rPr lang="es-ES" dirty="0" smtClean="0"/>
              <a:t> </a:t>
            </a:r>
            <a:r>
              <a:rPr lang="es-ES" dirty="0" err="1" smtClean="0"/>
              <a:t>unibertsitate-ikasketetan</a:t>
            </a:r>
            <a:r>
              <a:rPr lang="es-ES" dirty="0" smtClean="0"/>
              <a:t> </a:t>
            </a:r>
            <a:r>
              <a:rPr lang="es-ES" b="1" dirty="0" err="1" smtClean="0"/>
              <a:t>ordaindutako</a:t>
            </a:r>
            <a:r>
              <a:rPr lang="es-ES" b="1" dirty="0" smtClean="0"/>
              <a:t> </a:t>
            </a:r>
            <a:r>
              <a:rPr lang="es-ES" b="1" dirty="0" err="1" smtClean="0"/>
              <a:t>praktikak</a:t>
            </a:r>
            <a:r>
              <a:rPr lang="es-ES" b="1" dirty="0" smtClean="0"/>
              <a:t> </a:t>
            </a:r>
            <a:r>
              <a:rPr lang="es-ES" dirty="0" err="1" smtClean="0"/>
              <a:t>egin</a:t>
            </a:r>
            <a:r>
              <a:rPr lang="es-ES" dirty="0" smtClean="0"/>
              <a:t> </a:t>
            </a:r>
            <a:r>
              <a:rPr lang="es-ES" dirty="0" err="1" smtClean="0"/>
              <a:t>nahi</a:t>
            </a:r>
            <a:r>
              <a:rPr lang="es-ES" dirty="0" smtClean="0"/>
              <a:t> </a:t>
            </a:r>
            <a:r>
              <a:rPr lang="es-ES" dirty="0" err="1" smtClean="0"/>
              <a:t>dituzu</a:t>
            </a:r>
            <a:r>
              <a:rPr lang="es-ES" dirty="0" smtClean="0"/>
              <a:t>? </a:t>
            </a:r>
            <a:r>
              <a:rPr lang="es-ES" b="1" dirty="0" err="1" smtClean="0"/>
              <a:t>Ikerkuntza</a:t>
            </a:r>
            <a:r>
              <a:rPr lang="es-ES" b="1" dirty="0" smtClean="0"/>
              <a:t> </a:t>
            </a:r>
            <a:r>
              <a:rPr lang="es-ES" b="1" dirty="0" err="1" smtClean="0"/>
              <a:t>mundua</a:t>
            </a:r>
            <a:r>
              <a:rPr lang="es-ES" b="1" dirty="0" smtClean="0"/>
              <a:t> </a:t>
            </a:r>
            <a:r>
              <a:rPr lang="es-ES" b="1" dirty="0" err="1" smtClean="0"/>
              <a:t>ezagutu</a:t>
            </a:r>
            <a:r>
              <a:rPr lang="es-ES" b="1" dirty="0" smtClean="0"/>
              <a:t> </a:t>
            </a:r>
            <a:r>
              <a:rPr lang="es-ES" b="1" dirty="0" err="1" smtClean="0"/>
              <a:t>nahian</a:t>
            </a:r>
            <a:r>
              <a:rPr lang="es-ES" b="1" dirty="0" smtClean="0"/>
              <a:t> </a:t>
            </a:r>
            <a:r>
              <a:rPr lang="es-ES" b="1" dirty="0" err="1" smtClean="0"/>
              <a:t>zabiltza</a:t>
            </a:r>
            <a:r>
              <a:rPr lang="es-ES" dirty="0" smtClean="0"/>
              <a:t>? </a:t>
            </a:r>
            <a:endParaRPr lang="es-ES" dirty="0"/>
          </a:p>
        </p:txBody>
      </p:sp>
      <p:pic>
        <p:nvPicPr>
          <p:cNvPr id="69" name="Picture 68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4896" y="8083981"/>
            <a:ext cx="803712" cy="803712"/>
          </a:xfrm>
          <a:prstGeom prst="rect">
            <a:avLst/>
          </a:prstGeom>
        </p:spPr>
      </p:pic>
      <p:pic>
        <p:nvPicPr>
          <p:cNvPr id="22" name="7 Imagen" descr="logonievo_DIPC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76672" y="251600"/>
            <a:ext cx="126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1611560" y="8224227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 </a:t>
            </a:r>
            <a:r>
              <a:rPr lang="es-ES" sz="1400" dirty="0" err="1" smtClean="0"/>
              <a:t>Informazio</a:t>
            </a:r>
            <a:r>
              <a:rPr lang="es-ES" sz="1400" dirty="0" smtClean="0"/>
              <a:t> </a:t>
            </a:r>
            <a:r>
              <a:rPr lang="es-ES" sz="1400" dirty="0" err="1" smtClean="0"/>
              <a:t>gehiagorako</a:t>
            </a:r>
            <a:r>
              <a:rPr lang="es-ES" sz="1400" dirty="0" smtClean="0"/>
              <a:t>: </a:t>
            </a:r>
            <a:r>
              <a:rPr lang="es-ES" sz="1400" dirty="0" smtClean="0">
                <a:hlinkClick r:id="rId5" action="ppaction://hlinkfile"/>
              </a:rPr>
              <a:t>internships.dipc.org</a:t>
            </a:r>
            <a:endParaRPr lang="es-ES" sz="1400" dirty="0" smtClean="0"/>
          </a:p>
          <a:p>
            <a:pPr algn="ctr"/>
            <a:r>
              <a:rPr lang="es-ES" sz="1400" dirty="0" smtClean="0"/>
              <a:t> </a:t>
            </a:r>
            <a:r>
              <a:rPr lang="es-ES" sz="1400" dirty="0" err="1" smtClean="0"/>
              <a:t>edo</a:t>
            </a:r>
            <a:r>
              <a:rPr lang="es-ES" sz="1400" dirty="0" smtClean="0"/>
              <a:t> </a:t>
            </a:r>
            <a:r>
              <a:rPr lang="es-ES" sz="1400" dirty="0" err="1" smtClean="0"/>
              <a:t>idatzi</a:t>
            </a:r>
            <a:r>
              <a:rPr lang="es-ES" sz="1400" dirty="0" smtClean="0"/>
              <a:t> </a:t>
            </a:r>
            <a:r>
              <a:rPr lang="es-ES" sz="1400" dirty="0" smtClean="0">
                <a:hlinkClick r:id="rId6"/>
              </a:rPr>
              <a:t>internships@dipc.org</a:t>
            </a:r>
            <a:r>
              <a:rPr lang="es-ES" sz="1400" dirty="0" smtClean="0"/>
              <a:t> </a:t>
            </a:r>
            <a:r>
              <a:rPr lang="es-ES" sz="1400" dirty="0" err="1" smtClean="0"/>
              <a:t>helbidera</a:t>
            </a:r>
            <a:r>
              <a:rPr lang="es-ES" sz="1400" dirty="0" smtClean="0"/>
              <a:t> </a:t>
            </a:r>
            <a:endParaRPr lang="es-E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252000" y="7200000"/>
            <a:ext cx="630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Donostia International </a:t>
            </a:r>
            <a:r>
              <a:rPr lang="es-ES" dirty="0" err="1" smtClean="0"/>
              <a:t>Physics</a:t>
            </a:r>
            <a:r>
              <a:rPr lang="es-ES" dirty="0" smtClean="0"/>
              <a:t> Center-en (DIPC-en) interesa </a:t>
            </a:r>
            <a:r>
              <a:rPr lang="es-ES" dirty="0" err="1" smtClean="0"/>
              <a:t>dakizkizukeen</a:t>
            </a:r>
            <a:r>
              <a:rPr lang="es-ES" dirty="0" smtClean="0"/>
              <a:t> </a:t>
            </a:r>
            <a:r>
              <a:rPr lang="es-ES" b="1" dirty="0" err="1" smtClean="0"/>
              <a:t>Nanozientzia</a:t>
            </a:r>
            <a:r>
              <a:rPr lang="es-ES" b="1" dirty="0" smtClean="0"/>
              <a:t>, </a:t>
            </a:r>
            <a:r>
              <a:rPr lang="es-ES" b="1" dirty="0" err="1" smtClean="0"/>
              <a:t>Fisika</a:t>
            </a:r>
            <a:r>
              <a:rPr lang="es-ES" b="1" dirty="0" smtClean="0"/>
              <a:t> eta </a:t>
            </a:r>
            <a:r>
              <a:rPr lang="es-ES" b="1" dirty="0" err="1" smtClean="0"/>
              <a:t>Kimika</a:t>
            </a:r>
            <a:r>
              <a:rPr lang="es-ES" b="1" dirty="0" smtClean="0"/>
              <a:t> </a:t>
            </a:r>
            <a:r>
              <a:rPr lang="es-ES" b="1" dirty="0" err="1" smtClean="0"/>
              <a:t>proiektu</a:t>
            </a:r>
            <a:r>
              <a:rPr lang="es-ES" b="1" dirty="0" smtClean="0"/>
              <a:t> </a:t>
            </a:r>
            <a:r>
              <a:rPr lang="es-ES" b="1" dirty="0" err="1" smtClean="0"/>
              <a:t>erakargarriak</a:t>
            </a:r>
            <a:r>
              <a:rPr lang="es-ES" b="1" dirty="0" smtClean="0"/>
              <a:t> </a:t>
            </a:r>
            <a:r>
              <a:rPr lang="es-ES" dirty="0" err="1" smtClean="0"/>
              <a:t>dauzkagu</a:t>
            </a:r>
            <a:r>
              <a:rPr lang="es-ES" dirty="0" smtClean="0"/>
              <a:t>.</a:t>
            </a:r>
            <a:endParaRPr lang="es-ES" dirty="0"/>
          </a:p>
        </p:txBody>
      </p:sp>
      <p:grpSp>
        <p:nvGrpSpPr>
          <p:cNvPr id="88" name="Group 28"/>
          <p:cNvGrpSpPr>
            <a:grpSpLocks noChangeAspect="1"/>
          </p:cNvGrpSpPr>
          <p:nvPr/>
        </p:nvGrpSpPr>
        <p:grpSpPr>
          <a:xfrm>
            <a:off x="188800" y="5069109"/>
            <a:ext cx="1440000" cy="1440000"/>
            <a:chOff x="4221088" y="2627508"/>
            <a:chExt cx="1800000" cy="1800000"/>
          </a:xfrm>
        </p:grpSpPr>
        <p:pic>
          <p:nvPicPr>
            <p:cNvPr id="89" name="Picture 88" descr="GNR-xbar_400x400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21088" y="2627508"/>
              <a:ext cx="1800000" cy="1800000"/>
            </a:xfrm>
            <a:prstGeom prst="rect">
              <a:avLst/>
            </a:prstGeom>
          </p:spPr>
        </p:pic>
        <p:sp>
          <p:nvSpPr>
            <p:cNvPr id="90" name="TextBox 89"/>
            <p:cNvSpPr txBox="1"/>
            <p:nvPr/>
          </p:nvSpPr>
          <p:spPr>
            <a:xfrm>
              <a:off x="4221088" y="4138180"/>
              <a:ext cx="1066708" cy="28854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36000" rIns="36000" rtlCol="0">
              <a:spAutoFit/>
            </a:bodyPr>
            <a:lstStyle/>
            <a:p>
              <a:r>
                <a:rPr lang="es-ES" sz="900" dirty="0" err="1">
                  <a:solidFill>
                    <a:schemeClr val="bg1"/>
                  </a:solidFill>
                </a:rPr>
                <a:t>Nanoelektronika</a:t>
              </a:r>
              <a:endParaRPr lang="es-ES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4" name="Group 30"/>
          <p:cNvGrpSpPr>
            <a:grpSpLocks noChangeAspect="1"/>
          </p:cNvGrpSpPr>
          <p:nvPr/>
        </p:nvGrpSpPr>
        <p:grpSpPr>
          <a:xfrm>
            <a:off x="1886693" y="5069071"/>
            <a:ext cx="1440000" cy="1440000"/>
            <a:chOff x="980728" y="4487592"/>
            <a:chExt cx="1800000" cy="1800000"/>
          </a:xfrm>
        </p:grpSpPr>
        <p:pic>
          <p:nvPicPr>
            <p:cNvPr id="95" name="Picture 94" descr="Antennas-general-touse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0728" y="4487592"/>
              <a:ext cx="1800000" cy="1800000"/>
            </a:xfrm>
            <a:prstGeom prst="rect">
              <a:avLst/>
            </a:prstGeom>
          </p:spPr>
        </p:pic>
        <p:sp>
          <p:nvSpPr>
            <p:cNvPr id="96" name="TextBox 95"/>
            <p:cNvSpPr txBox="1"/>
            <p:nvPr/>
          </p:nvSpPr>
          <p:spPr>
            <a:xfrm>
              <a:off x="987740" y="5990253"/>
              <a:ext cx="892380" cy="28854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36000" rIns="36000" rtlCol="0">
              <a:spAutoFit/>
            </a:bodyPr>
            <a:lstStyle/>
            <a:p>
              <a:r>
                <a:rPr lang="es-ES" sz="900" dirty="0" err="1">
                  <a:solidFill>
                    <a:schemeClr val="bg1"/>
                  </a:solidFill>
                </a:rPr>
                <a:t>Nanofotonika</a:t>
              </a:r>
              <a:endParaRPr lang="es-ES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7" name="Group 96"/>
          <p:cNvGrpSpPr>
            <a:grpSpLocks noChangeAspect="1"/>
          </p:cNvGrpSpPr>
          <p:nvPr/>
        </p:nvGrpSpPr>
        <p:grpSpPr>
          <a:xfrm>
            <a:off x="3584586" y="5069975"/>
            <a:ext cx="1440000" cy="1440000"/>
            <a:chOff x="4820400" y="5760000"/>
            <a:chExt cx="1800000" cy="1800000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400" y="5760000"/>
              <a:ext cx="1800000" cy="1800000"/>
            </a:xfrm>
            <a:prstGeom prst="rect">
              <a:avLst/>
            </a:prstGeom>
          </p:spPr>
        </p:pic>
        <p:sp>
          <p:nvSpPr>
            <p:cNvPr id="99" name="TextBox 98"/>
            <p:cNvSpPr txBox="1"/>
            <p:nvPr/>
          </p:nvSpPr>
          <p:spPr>
            <a:xfrm>
              <a:off x="4820400" y="7269237"/>
              <a:ext cx="1429386" cy="28854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36000" rIns="36000" rtlCol="0">
              <a:spAutoFit/>
            </a:bodyPr>
            <a:lstStyle/>
            <a:p>
              <a:r>
                <a:rPr lang="es-ES" sz="900" dirty="0" err="1">
                  <a:solidFill>
                    <a:schemeClr val="bg1"/>
                  </a:solidFill>
                </a:rPr>
                <a:t>Teknologia</a:t>
              </a:r>
              <a:r>
                <a:rPr lang="es-ES" sz="900" dirty="0">
                  <a:solidFill>
                    <a:schemeClr val="bg1"/>
                  </a:solidFill>
                </a:rPr>
                <a:t> </a:t>
              </a:r>
              <a:r>
                <a:rPr lang="es-ES" sz="900" dirty="0" err="1">
                  <a:solidFill>
                    <a:schemeClr val="bg1"/>
                  </a:solidFill>
                </a:rPr>
                <a:t>kuantikoak</a:t>
              </a:r>
              <a:endParaRPr lang="es-ES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0" name="Group 26"/>
          <p:cNvGrpSpPr>
            <a:grpSpLocks noChangeAspect="1"/>
          </p:cNvGrpSpPr>
          <p:nvPr/>
        </p:nvGrpSpPr>
        <p:grpSpPr>
          <a:xfrm>
            <a:off x="188800" y="2761055"/>
            <a:ext cx="1440000" cy="1439840"/>
            <a:chOff x="4221088" y="6372200"/>
            <a:chExt cx="1800200" cy="1800000"/>
          </a:xfrm>
        </p:grpSpPr>
        <p:pic>
          <p:nvPicPr>
            <p:cNvPr id="101" name="Picture 2" descr="http://dipc.org/internships/pics/FluorescentCells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221288" y="6372200"/>
              <a:ext cx="1800000" cy="1800000"/>
            </a:xfrm>
            <a:prstGeom prst="rect">
              <a:avLst/>
            </a:prstGeom>
            <a:noFill/>
          </p:spPr>
        </p:pic>
        <p:sp>
          <p:nvSpPr>
            <p:cNvPr id="102" name="TextBox 101"/>
            <p:cNvSpPr txBox="1"/>
            <p:nvPr/>
          </p:nvSpPr>
          <p:spPr>
            <a:xfrm>
              <a:off x="4221088" y="7875046"/>
              <a:ext cx="1800200" cy="28857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36000" rIns="36000" rtlCol="0">
              <a:spAutoFit/>
            </a:bodyPr>
            <a:lstStyle/>
            <a:p>
              <a:r>
                <a:rPr lang="es-ES" sz="900" dirty="0" err="1">
                  <a:solidFill>
                    <a:schemeClr val="bg1"/>
                  </a:solidFill>
                </a:rPr>
                <a:t>Ikusmen</a:t>
              </a:r>
              <a:r>
                <a:rPr lang="es-ES" sz="900" dirty="0">
                  <a:solidFill>
                    <a:schemeClr val="bg1"/>
                  </a:solidFill>
                </a:rPr>
                <a:t> </a:t>
              </a:r>
              <a:r>
                <a:rPr lang="es-ES" sz="900" dirty="0" err="1">
                  <a:solidFill>
                    <a:schemeClr val="bg1"/>
                  </a:solidFill>
                </a:rPr>
                <a:t>artifizial</a:t>
              </a:r>
              <a:r>
                <a:rPr lang="es-ES" sz="900" dirty="0">
                  <a:solidFill>
                    <a:schemeClr val="bg1"/>
                  </a:solidFill>
                </a:rPr>
                <a:t> </a:t>
              </a:r>
              <a:r>
                <a:rPr lang="es-ES" sz="900" dirty="0" err="1">
                  <a:solidFill>
                    <a:schemeClr val="bg1"/>
                  </a:solidFill>
                </a:rPr>
                <a:t>biomedikoa</a:t>
              </a:r>
              <a:endParaRPr lang="es-ES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3" name="Group 29"/>
          <p:cNvGrpSpPr>
            <a:grpSpLocks noChangeAspect="1"/>
          </p:cNvGrpSpPr>
          <p:nvPr/>
        </p:nvGrpSpPr>
        <p:grpSpPr>
          <a:xfrm>
            <a:off x="3588309" y="2759408"/>
            <a:ext cx="1440002" cy="1439999"/>
            <a:chOff x="980727" y="2627508"/>
            <a:chExt cx="1800001" cy="1800000"/>
          </a:xfrm>
        </p:grpSpPr>
        <p:pic>
          <p:nvPicPr>
            <p:cNvPr id="104" name="Picture 103" descr="DFT_square_upper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0728" y="2627508"/>
              <a:ext cx="1800000" cy="1800000"/>
            </a:xfrm>
            <a:prstGeom prst="rect">
              <a:avLst/>
            </a:prstGeom>
          </p:spPr>
        </p:pic>
        <p:sp>
          <p:nvSpPr>
            <p:cNvPr id="105" name="TextBox 104"/>
            <p:cNvSpPr txBox="1"/>
            <p:nvPr/>
          </p:nvSpPr>
          <p:spPr>
            <a:xfrm>
              <a:off x="980727" y="4132887"/>
              <a:ext cx="520943" cy="28790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36000" rIns="36000" rtlCol="0">
              <a:spAutoFit/>
            </a:bodyPr>
            <a:lstStyle/>
            <a:p>
              <a:r>
                <a:rPr lang="es-ES" sz="900" dirty="0" err="1" smtClean="0">
                  <a:solidFill>
                    <a:schemeClr val="bg1"/>
                  </a:solidFill>
                </a:rPr>
                <a:t>Kimika</a:t>
              </a:r>
              <a:endParaRPr lang="es-ES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6" name="Group 105"/>
          <p:cNvGrpSpPr>
            <a:grpSpLocks noChangeAspect="1"/>
          </p:cNvGrpSpPr>
          <p:nvPr/>
        </p:nvGrpSpPr>
        <p:grpSpPr>
          <a:xfrm>
            <a:off x="5287031" y="2762648"/>
            <a:ext cx="1439710" cy="1440000"/>
            <a:chOff x="1123951" y="2812501"/>
            <a:chExt cx="1799637" cy="1800000"/>
          </a:xfrm>
        </p:grpSpPr>
        <p:pic>
          <p:nvPicPr>
            <p:cNvPr id="107" name="Picture 10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26"/>
            <a:stretch/>
          </p:blipFill>
          <p:spPr>
            <a:xfrm>
              <a:off x="1123951" y="2812501"/>
              <a:ext cx="1799637" cy="1800000"/>
            </a:xfrm>
            <a:prstGeom prst="rect">
              <a:avLst/>
            </a:prstGeom>
          </p:spPr>
        </p:pic>
        <p:sp>
          <p:nvSpPr>
            <p:cNvPr id="108" name="TextBox 107"/>
            <p:cNvSpPr txBox="1"/>
            <p:nvPr/>
          </p:nvSpPr>
          <p:spPr>
            <a:xfrm>
              <a:off x="1125767" y="4322691"/>
              <a:ext cx="810000" cy="28854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36000" rIns="36000" rtlCol="0">
              <a:spAutoFit/>
            </a:bodyPr>
            <a:lstStyle/>
            <a:p>
              <a:r>
                <a:rPr lang="es-ES" sz="900" dirty="0" err="1" smtClean="0">
                  <a:solidFill>
                    <a:schemeClr val="bg1"/>
                  </a:solidFill>
                </a:rPr>
                <a:t>Kosmologia</a:t>
              </a:r>
              <a:endParaRPr lang="es-ES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893600" y="2761152"/>
            <a:ext cx="1440000" cy="1440000"/>
            <a:chOff x="1893600" y="2761152"/>
            <a:chExt cx="1440000" cy="1440000"/>
          </a:xfrm>
        </p:grpSpPr>
        <p:grpSp>
          <p:nvGrpSpPr>
            <p:cNvPr id="110" name="Group 109"/>
            <p:cNvGrpSpPr>
              <a:grpSpLocks noChangeAspect="1"/>
            </p:cNvGrpSpPr>
            <p:nvPr/>
          </p:nvGrpSpPr>
          <p:grpSpPr>
            <a:xfrm>
              <a:off x="1893600" y="2761152"/>
              <a:ext cx="1440000" cy="1440000"/>
              <a:chOff x="3193451" y="0"/>
              <a:chExt cx="5688000" cy="5688000"/>
            </a:xfrm>
          </p:grpSpPr>
          <p:sp>
            <p:nvSpPr>
              <p:cNvPr id="112" name="Rectangle 111"/>
              <p:cNvSpPr/>
              <p:nvPr/>
            </p:nvSpPr>
            <p:spPr>
              <a:xfrm>
                <a:off x="3193451" y="0"/>
                <a:ext cx="5688000" cy="5688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3" name="Picture 112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7451" y="276415"/>
                <a:ext cx="5580000" cy="4220769"/>
              </a:xfrm>
              <a:prstGeom prst="rect">
                <a:avLst/>
              </a:prstGeom>
            </p:spPr>
          </p:pic>
        </p:grpSp>
        <p:sp>
          <p:nvSpPr>
            <p:cNvPr id="111" name="TextBox 110"/>
            <p:cNvSpPr txBox="1"/>
            <p:nvPr/>
          </p:nvSpPr>
          <p:spPr>
            <a:xfrm>
              <a:off x="1916832" y="3964298"/>
              <a:ext cx="802070" cy="230832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r>
                <a:rPr lang="es-ES" sz="900" dirty="0" err="1" smtClean="0">
                  <a:solidFill>
                    <a:schemeClr val="bg1"/>
                  </a:solidFill>
                </a:rPr>
                <a:t>Elektroi-egitura</a:t>
              </a:r>
              <a:endParaRPr lang="es-ES" sz="9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61" name="Picture 60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00" y="5069878"/>
            <a:ext cx="1440000" cy="1440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29200" y="6279046"/>
            <a:ext cx="845351" cy="230832"/>
          </a:xfrm>
          <a:prstGeom prst="rect">
            <a:avLst/>
          </a:prstGeom>
          <a:solidFill>
            <a:schemeClr val="tx1"/>
          </a:solidFill>
        </p:spPr>
        <p:txBody>
          <a:bodyPr wrap="none" lIns="36000" rIns="36000" rtlCol="0">
            <a:spAutoFit/>
          </a:bodyPr>
          <a:lstStyle/>
          <a:p>
            <a:r>
              <a:rPr lang="es-ES" sz="900" dirty="0" err="1">
                <a:solidFill>
                  <a:schemeClr val="bg1"/>
                </a:solidFill>
              </a:rPr>
              <a:t>Partikulen</a:t>
            </a:r>
            <a:r>
              <a:rPr lang="es-ES" sz="900" dirty="0">
                <a:solidFill>
                  <a:schemeClr val="bg1"/>
                </a:solidFill>
              </a:rPr>
              <a:t> </a:t>
            </a:r>
            <a:r>
              <a:rPr lang="es-ES" sz="900" dirty="0" err="1">
                <a:solidFill>
                  <a:schemeClr val="bg1"/>
                </a:solidFill>
              </a:rPr>
              <a:t>fisika</a:t>
            </a:r>
            <a:r>
              <a:rPr lang="es-ES" sz="900" dirty="0">
                <a:solidFill>
                  <a:schemeClr val="bg1"/>
                </a:solidFill>
              </a:rPr>
              <a:t> 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28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8800" y="77469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PRÀCTIQUES DE INVESTIGACIÓ A DONOSTIA, </a:t>
            </a:r>
            <a:r>
              <a:rPr lang="es-ES" sz="2800" smtClean="0"/>
              <a:t>ESTIU </a:t>
            </a:r>
            <a:r>
              <a:rPr lang="es-ES" sz="2800"/>
              <a:t>2020</a:t>
            </a:r>
            <a:endParaRPr lang="es-E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52000" y="1260000"/>
            <a:ext cx="63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Vols realitzar </a:t>
            </a:r>
            <a:r>
              <a:rPr lang="es-ES" b="1" dirty="0" smtClean="0"/>
              <a:t>pràctiques remunerades</a:t>
            </a:r>
            <a:r>
              <a:rPr lang="es-ES" dirty="0" smtClean="0"/>
              <a:t> a Donostia durant els teus </a:t>
            </a:r>
            <a:r>
              <a:rPr lang="es-ES" b="1" dirty="0" smtClean="0"/>
              <a:t>estudis universitaris</a:t>
            </a:r>
            <a:r>
              <a:rPr lang="es-ES" dirty="0" smtClean="0"/>
              <a:t>? Vols conèixer el </a:t>
            </a:r>
            <a:r>
              <a:rPr lang="es-ES" b="1" dirty="0" smtClean="0"/>
              <a:t>món de la investigació</a:t>
            </a:r>
            <a:r>
              <a:rPr lang="es-ES" dirty="0" smtClean="0"/>
              <a:t>? </a:t>
            </a:r>
            <a:endParaRPr lang="es-ES" dirty="0"/>
          </a:p>
        </p:txBody>
      </p:sp>
      <p:pic>
        <p:nvPicPr>
          <p:cNvPr id="69" name="Picture 68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7520" y="8244408"/>
            <a:ext cx="803712" cy="803712"/>
          </a:xfrm>
          <a:prstGeom prst="rect">
            <a:avLst/>
          </a:prstGeom>
        </p:spPr>
      </p:pic>
      <p:pic>
        <p:nvPicPr>
          <p:cNvPr id="22" name="7 Imagen" descr="logonievo_DIPC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76672" y="251600"/>
            <a:ext cx="126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1395536" y="8604448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smtClean="0"/>
              <a:t>Més informació a</a:t>
            </a:r>
            <a:r>
              <a:rPr lang="es-ES" sz="1400" dirty="0" smtClean="0"/>
              <a:t> </a:t>
            </a:r>
            <a:r>
              <a:rPr lang="es-ES" sz="1400" dirty="0" smtClean="0">
                <a:hlinkClick r:id="rId5" action="ppaction://hlinkfile"/>
              </a:rPr>
              <a:t>internships.dipc.org</a:t>
            </a:r>
            <a:r>
              <a:rPr lang="es-ES" sz="1400" dirty="0" smtClean="0"/>
              <a:t> o escrivint a internships@dipc.org </a:t>
            </a:r>
            <a:endParaRPr lang="es-E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252000" y="7200000"/>
            <a:ext cx="630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Al Donostia International </a:t>
            </a:r>
            <a:r>
              <a:rPr lang="es-ES" dirty="0" err="1" smtClean="0"/>
              <a:t>Physics</a:t>
            </a:r>
            <a:r>
              <a:rPr lang="es-ES" dirty="0" smtClean="0"/>
              <a:t> Center (DIPC) tenim </a:t>
            </a:r>
            <a:r>
              <a:rPr lang="es-ES" b="1" dirty="0" smtClean="0"/>
              <a:t>projectes apassionants en </a:t>
            </a:r>
            <a:r>
              <a:rPr lang="es-ES" b="1" dirty="0" err="1" smtClean="0"/>
              <a:t>nanociència</a:t>
            </a:r>
            <a:r>
              <a:rPr lang="es-ES" b="1" dirty="0" smtClean="0"/>
              <a:t>, física i química </a:t>
            </a:r>
            <a:r>
              <a:rPr lang="es-ES" dirty="0" smtClean="0"/>
              <a:t>que poden interessar-te.</a:t>
            </a:r>
            <a:endParaRPr lang="es-ES" dirty="0"/>
          </a:p>
        </p:txBody>
      </p:sp>
      <p:grpSp>
        <p:nvGrpSpPr>
          <p:cNvPr id="2" name="Group 28"/>
          <p:cNvGrpSpPr>
            <a:grpSpLocks noChangeAspect="1"/>
          </p:cNvGrpSpPr>
          <p:nvPr/>
        </p:nvGrpSpPr>
        <p:grpSpPr>
          <a:xfrm>
            <a:off x="188800" y="5069109"/>
            <a:ext cx="1440000" cy="1440000"/>
            <a:chOff x="4221088" y="2627508"/>
            <a:chExt cx="1800000" cy="1800000"/>
          </a:xfrm>
        </p:grpSpPr>
        <p:pic>
          <p:nvPicPr>
            <p:cNvPr id="29" name="Picture 28" descr="GNR-xbar_400x400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21088" y="2627508"/>
              <a:ext cx="1800000" cy="18000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4221088" y="4138180"/>
              <a:ext cx="1052869" cy="28854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36000" rIns="36000" rtlCol="0">
              <a:spAutoFit/>
            </a:bodyPr>
            <a:lstStyle/>
            <a:p>
              <a:r>
                <a:rPr lang="es-ES" sz="900" dirty="0" err="1">
                  <a:solidFill>
                    <a:schemeClr val="bg1"/>
                  </a:solidFill>
                </a:rPr>
                <a:t>Nanoelectrònica</a:t>
              </a:r>
              <a:endParaRPr lang="es-ES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0"/>
          <p:cNvGrpSpPr>
            <a:grpSpLocks noChangeAspect="1"/>
          </p:cNvGrpSpPr>
          <p:nvPr/>
        </p:nvGrpSpPr>
        <p:grpSpPr>
          <a:xfrm>
            <a:off x="1886693" y="5069071"/>
            <a:ext cx="1440000" cy="1440000"/>
            <a:chOff x="980728" y="4487592"/>
            <a:chExt cx="1800000" cy="1800000"/>
          </a:xfrm>
        </p:grpSpPr>
        <p:pic>
          <p:nvPicPr>
            <p:cNvPr id="35" name="Picture 34" descr="Antennas-general-touse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0728" y="4487592"/>
              <a:ext cx="1800000" cy="180000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987740" y="5990253"/>
              <a:ext cx="882886" cy="28854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36000" rIns="36000" rtlCol="0">
              <a:spAutoFit/>
            </a:bodyPr>
            <a:lstStyle/>
            <a:p>
              <a:r>
                <a:rPr lang="es-ES" sz="900" dirty="0" err="1">
                  <a:solidFill>
                    <a:schemeClr val="bg1"/>
                  </a:solidFill>
                </a:rPr>
                <a:t>Nanofotònica</a:t>
              </a:r>
              <a:endParaRPr lang="es-ES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36"/>
          <p:cNvGrpSpPr>
            <a:grpSpLocks noChangeAspect="1"/>
          </p:cNvGrpSpPr>
          <p:nvPr/>
        </p:nvGrpSpPr>
        <p:grpSpPr>
          <a:xfrm>
            <a:off x="3584586" y="5069975"/>
            <a:ext cx="1440000" cy="1440000"/>
            <a:chOff x="4820400" y="5760000"/>
            <a:chExt cx="1800000" cy="1800000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400" y="5760000"/>
              <a:ext cx="1800000" cy="180000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4820400" y="7269237"/>
              <a:ext cx="1460743" cy="28854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36000" rIns="36000" rtlCol="0">
              <a:spAutoFit/>
            </a:bodyPr>
            <a:lstStyle/>
            <a:p>
              <a:r>
                <a:rPr lang="es-ES" sz="900" dirty="0">
                  <a:solidFill>
                    <a:schemeClr val="bg1"/>
                  </a:solidFill>
                </a:rPr>
                <a:t>Tecnologies quàntiques</a:t>
              </a:r>
            </a:p>
          </p:txBody>
        </p:sp>
      </p:grpSp>
      <p:grpSp>
        <p:nvGrpSpPr>
          <p:cNvPr id="8" name="Group 26"/>
          <p:cNvGrpSpPr>
            <a:grpSpLocks noChangeAspect="1"/>
          </p:cNvGrpSpPr>
          <p:nvPr/>
        </p:nvGrpSpPr>
        <p:grpSpPr>
          <a:xfrm>
            <a:off x="188800" y="2761055"/>
            <a:ext cx="1440000" cy="1439840"/>
            <a:chOff x="4221088" y="6372200"/>
            <a:chExt cx="1800200" cy="1800000"/>
          </a:xfrm>
        </p:grpSpPr>
        <p:pic>
          <p:nvPicPr>
            <p:cNvPr id="41" name="Picture 2" descr="http://dipc.org/internships/pics/FluorescentCells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221288" y="6372200"/>
              <a:ext cx="1800000" cy="1800000"/>
            </a:xfrm>
            <a:prstGeom prst="rect">
              <a:avLst/>
            </a:prstGeom>
            <a:noFill/>
          </p:spPr>
        </p:pic>
        <p:sp>
          <p:nvSpPr>
            <p:cNvPr id="42" name="TextBox 41"/>
            <p:cNvSpPr txBox="1"/>
            <p:nvPr/>
          </p:nvSpPr>
          <p:spPr>
            <a:xfrm>
              <a:off x="4221088" y="7875046"/>
              <a:ext cx="1519169" cy="28857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36000" rIns="36000" rtlCol="0">
              <a:spAutoFit/>
            </a:bodyPr>
            <a:lstStyle/>
            <a:p>
              <a:r>
                <a:rPr lang="es-ES" sz="900" dirty="0">
                  <a:solidFill>
                    <a:schemeClr val="bg1"/>
                  </a:solidFill>
                </a:rPr>
                <a:t>Visió artificial biomèdica</a:t>
              </a:r>
            </a:p>
          </p:txBody>
        </p:sp>
      </p:grpSp>
      <p:grpSp>
        <p:nvGrpSpPr>
          <p:cNvPr id="9" name="Group 29"/>
          <p:cNvGrpSpPr>
            <a:grpSpLocks noChangeAspect="1"/>
          </p:cNvGrpSpPr>
          <p:nvPr/>
        </p:nvGrpSpPr>
        <p:grpSpPr>
          <a:xfrm>
            <a:off x="3588309" y="2759407"/>
            <a:ext cx="1440002" cy="1441485"/>
            <a:chOff x="980727" y="2627508"/>
            <a:chExt cx="1800001" cy="1801858"/>
          </a:xfrm>
        </p:grpSpPr>
        <p:pic>
          <p:nvPicPr>
            <p:cNvPr id="44" name="Picture 43" descr="DFT_square_upper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0728" y="2627508"/>
              <a:ext cx="1800000" cy="180000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980727" y="4132885"/>
              <a:ext cx="610953" cy="2964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36000" rIns="36000" rtlCol="0">
              <a:spAutoFit/>
            </a:bodyPr>
            <a:lstStyle/>
            <a:p>
              <a:r>
                <a:rPr lang="es-ES" sz="900" dirty="0">
                  <a:solidFill>
                    <a:schemeClr val="bg1"/>
                  </a:solidFill>
                </a:rPr>
                <a:t>Química </a:t>
              </a:r>
            </a:p>
          </p:txBody>
        </p:sp>
      </p:grpSp>
      <p:grpSp>
        <p:nvGrpSpPr>
          <p:cNvPr id="10" name="Group 45"/>
          <p:cNvGrpSpPr>
            <a:grpSpLocks noChangeAspect="1"/>
          </p:cNvGrpSpPr>
          <p:nvPr/>
        </p:nvGrpSpPr>
        <p:grpSpPr>
          <a:xfrm>
            <a:off x="5287031" y="2762648"/>
            <a:ext cx="1439710" cy="1440000"/>
            <a:chOff x="1123951" y="2812501"/>
            <a:chExt cx="1799637" cy="180000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26"/>
            <a:stretch/>
          </p:blipFill>
          <p:spPr>
            <a:xfrm>
              <a:off x="1123951" y="2812501"/>
              <a:ext cx="1799637" cy="180000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1125767" y="4322691"/>
              <a:ext cx="810000" cy="28854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36000" rIns="36000" rtlCol="0">
              <a:spAutoFit/>
            </a:bodyPr>
            <a:lstStyle/>
            <a:p>
              <a:r>
                <a:rPr lang="es-ES" sz="900" dirty="0" err="1" smtClean="0">
                  <a:solidFill>
                    <a:schemeClr val="bg1"/>
                  </a:solidFill>
                </a:rPr>
                <a:t>Cosmologia</a:t>
              </a:r>
              <a:endParaRPr lang="es-ES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48"/>
          <p:cNvGrpSpPr/>
          <p:nvPr/>
        </p:nvGrpSpPr>
        <p:grpSpPr>
          <a:xfrm>
            <a:off x="1893600" y="2761152"/>
            <a:ext cx="1440000" cy="1440000"/>
            <a:chOff x="1893600" y="2761152"/>
            <a:chExt cx="1440000" cy="1440000"/>
          </a:xfrm>
        </p:grpSpPr>
        <p:grpSp>
          <p:nvGrpSpPr>
            <p:cNvPr id="12" name="Group 49"/>
            <p:cNvGrpSpPr>
              <a:grpSpLocks noChangeAspect="1"/>
            </p:cNvGrpSpPr>
            <p:nvPr/>
          </p:nvGrpSpPr>
          <p:grpSpPr>
            <a:xfrm>
              <a:off x="1893600" y="2761152"/>
              <a:ext cx="1440000" cy="1440000"/>
              <a:chOff x="3193451" y="0"/>
              <a:chExt cx="5688000" cy="568800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3193451" y="0"/>
                <a:ext cx="5688000" cy="5688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7451" y="276415"/>
                <a:ext cx="5580000" cy="4220769"/>
              </a:xfrm>
              <a:prstGeom prst="rect">
                <a:avLst/>
              </a:prstGeom>
            </p:spPr>
          </p:pic>
        </p:grpSp>
        <p:sp>
          <p:nvSpPr>
            <p:cNvPr id="51" name="TextBox 50"/>
            <p:cNvSpPr txBox="1"/>
            <p:nvPr/>
          </p:nvSpPr>
          <p:spPr>
            <a:xfrm>
              <a:off x="1916832" y="3964298"/>
              <a:ext cx="1098093" cy="230832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r>
                <a:rPr lang="es-ES" sz="900" dirty="0" smtClean="0">
                  <a:solidFill>
                    <a:schemeClr val="bg1"/>
                  </a:solidFill>
                </a:rPr>
                <a:t>Estructura electrònica</a:t>
              </a:r>
              <a:endParaRPr lang="es-ES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229200" y="5069878"/>
            <a:ext cx="1440000" cy="1440000"/>
            <a:chOff x="5229200" y="5069878"/>
            <a:chExt cx="1440000" cy="1440000"/>
          </a:xfrm>
        </p:grpSpPr>
        <p:pic>
          <p:nvPicPr>
            <p:cNvPr id="37" name="Picture 36"/>
            <p:cNvPicPr>
              <a:picLocks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200" y="5069878"/>
              <a:ext cx="1440000" cy="144000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5229200" y="6279046"/>
              <a:ext cx="983209" cy="2308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36000" rIns="36000" rtlCol="0">
              <a:spAutoFit/>
            </a:bodyPr>
            <a:lstStyle/>
            <a:p>
              <a:r>
                <a:rPr lang="es-ES" sz="900" dirty="0" smtClean="0">
                  <a:solidFill>
                    <a:schemeClr val="bg1"/>
                  </a:solidFill>
                </a:rPr>
                <a:t>Física </a:t>
              </a:r>
              <a:r>
                <a:rPr lang="es-ES" sz="900" dirty="0">
                  <a:solidFill>
                    <a:schemeClr val="bg1"/>
                  </a:solidFill>
                </a:rPr>
                <a:t>de </a:t>
              </a:r>
              <a:r>
                <a:rPr lang="es-ES" sz="900" dirty="0" err="1">
                  <a:solidFill>
                    <a:schemeClr val="bg1"/>
                  </a:solidFill>
                </a:rPr>
                <a:t>partícules</a:t>
              </a:r>
              <a:r>
                <a:rPr lang="es-ES" sz="900" dirty="0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3152</TotalTime>
  <Words>290</Words>
  <Application>Microsoft Office PowerPoint</Application>
  <PresentationFormat>On-screen Show (4:3)</PresentationFormat>
  <Paragraphs>55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Ruben</dc:creator>
  <cp:lastModifiedBy>Fabienne</cp:lastModifiedBy>
  <cp:revision>216</cp:revision>
  <cp:lastPrinted>2019-01-29T14:38:41Z</cp:lastPrinted>
  <dcterms:created xsi:type="dcterms:W3CDTF">2019-02-01T16:35:22Z</dcterms:created>
  <dcterms:modified xsi:type="dcterms:W3CDTF">2020-01-21T13:19:15Z</dcterms:modified>
</cp:coreProperties>
</file>