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6" r:id="rId3"/>
    <p:sldId id="297" r:id="rId4"/>
    <p:sldId id="298" r:id="rId5"/>
    <p:sldId id="311" r:id="rId6"/>
    <p:sldId id="306" r:id="rId7"/>
    <p:sldId id="305" r:id="rId8"/>
    <p:sldId id="302" r:id="rId9"/>
    <p:sldId id="309" r:id="rId10"/>
    <p:sldId id="313" r:id="rId11"/>
    <p:sldId id="314" r:id="rId12"/>
    <p:sldId id="304" r:id="rId13"/>
    <p:sldId id="295" r:id="rId14"/>
  </p:sldIdLst>
  <p:sldSz cx="12192000" cy="6858000"/>
  <p:notesSz cx="6858000" cy="99472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61" autoAdjust="0"/>
    <p:restoredTop sz="83057" autoAdjust="0"/>
  </p:normalViewPr>
  <p:slideViewPr>
    <p:cSldViewPr snapToGrid="0">
      <p:cViewPr varScale="1">
        <p:scale>
          <a:sx n="92" d="100"/>
          <a:sy n="92" d="100"/>
        </p:scale>
        <p:origin x="109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40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30" d="100"/>
          <a:sy n="130" d="100"/>
        </p:scale>
        <p:origin x="-1266" y="1224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ECB09DAF-8F42-4F63-AF3F-06877C6F11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3388" cy="500063"/>
          </a:xfrm>
          <a:prstGeom prst="rect">
            <a:avLst/>
          </a:prstGeom>
        </p:spPr>
        <p:txBody>
          <a:bodyPr vert="horz" lIns="88643" tIns="44320" rIns="88643" bIns="443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B98632-A2DE-4E27-8BEA-2AAD84A2D6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3388" cy="500063"/>
          </a:xfrm>
          <a:prstGeom prst="rect">
            <a:avLst/>
          </a:prstGeom>
        </p:spPr>
        <p:txBody>
          <a:bodyPr vert="horz" lIns="88643" tIns="44320" rIns="88643" bIns="443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5126C5-2F18-498A-BEDF-34B863B20ED0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6AE52F8-229F-49EA-B72F-8C35AAC2A6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3388" cy="500062"/>
          </a:xfrm>
          <a:prstGeom prst="rect">
            <a:avLst/>
          </a:prstGeom>
        </p:spPr>
        <p:txBody>
          <a:bodyPr vert="horz" lIns="88643" tIns="44320" rIns="88643" bIns="443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B470F9-DC88-4E7E-A81E-E66AD987BC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3025" y="9447213"/>
            <a:ext cx="2973388" cy="500062"/>
          </a:xfrm>
          <a:prstGeom prst="rect">
            <a:avLst/>
          </a:prstGeom>
        </p:spPr>
        <p:txBody>
          <a:bodyPr vert="horz" wrap="square" lIns="88643" tIns="44320" rIns="88643" bIns="443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49FE176-4313-4B68-9CCD-F0E0A5C31B6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2DA8A4D-2EB7-4FDB-815E-291BD4268E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3388" cy="500063"/>
          </a:xfrm>
          <a:prstGeom prst="rect">
            <a:avLst/>
          </a:prstGeom>
        </p:spPr>
        <p:txBody>
          <a:bodyPr vert="horz" lIns="96018" tIns="48008" rIns="96018" bIns="4800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A9FDE3-6645-44A0-90FD-088417ECB6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3388" cy="500063"/>
          </a:xfrm>
          <a:prstGeom prst="rect">
            <a:avLst/>
          </a:prstGeom>
        </p:spPr>
        <p:txBody>
          <a:bodyPr vert="horz" lIns="96018" tIns="48008" rIns="96018" bIns="4800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37EBC9F-BA30-4A96-AFA8-7DCE7415F66B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CE5A1441-8569-42C4-BCF7-D0C2A9E54E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18" tIns="48008" rIns="96018" bIns="48008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47646C5E-4020-4317-8D4A-B5D578360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7950"/>
          </a:xfrm>
          <a:prstGeom prst="rect">
            <a:avLst/>
          </a:prstGeom>
        </p:spPr>
        <p:txBody>
          <a:bodyPr vert="horz" lIns="96018" tIns="48008" rIns="96018" bIns="48008" rtlCol="0"/>
          <a:lstStyle/>
          <a:p>
            <a:pPr lvl="0"/>
            <a:r>
              <a:rPr lang="es-ES" noProof="0"/>
              <a:t>Editar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DCC939-D4DE-488B-9798-261EF9746A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3388" cy="500062"/>
          </a:xfrm>
          <a:prstGeom prst="rect">
            <a:avLst/>
          </a:prstGeom>
        </p:spPr>
        <p:txBody>
          <a:bodyPr vert="horz" lIns="96018" tIns="48008" rIns="96018" bIns="4800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FF4811-5DD7-495C-AFF7-85D1E5F62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3025" y="9447213"/>
            <a:ext cx="2973388" cy="500062"/>
          </a:xfrm>
          <a:prstGeom prst="rect">
            <a:avLst/>
          </a:prstGeom>
        </p:spPr>
        <p:txBody>
          <a:bodyPr vert="horz" wrap="square" lIns="96018" tIns="48008" rIns="96018" bIns="480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005419-2C1C-4CF0-B1CA-D617D333BB1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Marcador de imagen de diapositiva 1">
            <a:extLst>
              <a:ext uri="{FF2B5EF4-FFF2-40B4-BE49-F238E27FC236}">
                <a16:creationId xmlns:a16="http://schemas.microsoft.com/office/drawing/2014/main" id="{BEA9B3E3-F708-4224-88E9-A9F303DE02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Marcador de notas 2">
            <a:extLst>
              <a:ext uri="{FF2B5EF4-FFF2-40B4-BE49-F238E27FC236}">
                <a16:creationId xmlns:a16="http://schemas.microsoft.com/office/drawing/2014/main" id="{BACB51CC-11C2-4F22-A3C0-B2037FF5B7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s-ES" dirty="0"/>
          </a:p>
        </p:txBody>
      </p:sp>
      <p:sp>
        <p:nvSpPr>
          <p:cNvPr id="5124" name="Marcador de número de diapositiva 3">
            <a:extLst>
              <a:ext uri="{FF2B5EF4-FFF2-40B4-BE49-F238E27FC236}">
                <a16:creationId xmlns:a16="http://schemas.microsoft.com/office/drawing/2014/main" id="{ACA91216-5FBA-467D-8647-DD0ACD743B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9989234-F005-44F2-9706-B462F166E3E4}" type="slidenum">
              <a:rPr lang="es-ES" altLang="es-ES">
                <a:latin typeface="Calibri" panose="020F0502020204030204" pitchFamily="34" charset="0"/>
              </a:rPr>
              <a:pPr/>
              <a:t>1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imagen de diapositiva 1">
            <a:extLst>
              <a:ext uri="{FF2B5EF4-FFF2-40B4-BE49-F238E27FC236}">
                <a16:creationId xmlns:a16="http://schemas.microsoft.com/office/drawing/2014/main" id="{BC3AED7B-FB46-443E-8325-40E6868AEB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Marcador de notas 2">
            <a:extLst>
              <a:ext uri="{FF2B5EF4-FFF2-40B4-BE49-F238E27FC236}">
                <a16:creationId xmlns:a16="http://schemas.microsoft.com/office/drawing/2014/main" id="{3804C48D-5131-4ABF-8BF3-B290201CE3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29700" name="Marcador de número de diapositiva 3">
            <a:extLst>
              <a:ext uri="{FF2B5EF4-FFF2-40B4-BE49-F238E27FC236}">
                <a16:creationId xmlns:a16="http://schemas.microsoft.com/office/drawing/2014/main" id="{9B3AC5AB-466B-4837-9A18-F9A3E3267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073AC5B-30DF-4F5A-B11F-7F118F7FA00E}" type="slidenum">
              <a:rPr lang="es-ES" altLang="es-ES">
                <a:latin typeface="Calibri" panose="020F0502020204030204" pitchFamily="34" charset="0"/>
              </a:rPr>
              <a:pPr/>
              <a:t>10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84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imagen de diapositiva 1">
            <a:extLst>
              <a:ext uri="{FF2B5EF4-FFF2-40B4-BE49-F238E27FC236}">
                <a16:creationId xmlns:a16="http://schemas.microsoft.com/office/drawing/2014/main" id="{BC3AED7B-FB46-443E-8325-40E6868AEB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Marcador de notas 2">
            <a:extLst>
              <a:ext uri="{FF2B5EF4-FFF2-40B4-BE49-F238E27FC236}">
                <a16:creationId xmlns:a16="http://schemas.microsoft.com/office/drawing/2014/main" id="{3804C48D-5131-4ABF-8BF3-B290201CE3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dirty="0"/>
          </a:p>
        </p:txBody>
      </p:sp>
      <p:sp>
        <p:nvSpPr>
          <p:cNvPr id="29700" name="Marcador de número de diapositiva 3">
            <a:extLst>
              <a:ext uri="{FF2B5EF4-FFF2-40B4-BE49-F238E27FC236}">
                <a16:creationId xmlns:a16="http://schemas.microsoft.com/office/drawing/2014/main" id="{9B3AC5AB-466B-4837-9A18-F9A3E3267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073AC5B-30DF-4F5A-B11F-7F118F7FA00E}" type="slidenum">
              <a:rPr lang="es-ES" altLang="es-ES">
                <a:latin typeface="Calibri" panose="020F0502020204030204" pitchFamily="34" charset="0"/>
              </a:rPr>
              <a:pPr/>
              <a:t>11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826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Marcador de imagen de diapositiva 1">
            <a:extLst>
              <a:ext uri="{FF2B5EF4-FFF2-40B4-BE49-F238E27FC236}">
                <a16:creationId xmlns:a16="http://schemas.microsoft.com/office/drawing/2014/main" id="{B2CDEE83-0218-4230-8A9D-407BE8F69F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Marcador de notas 2">
            <a:extLst>
              <a:ext uri="{FF2B5EF4-FFF2-40B4-BE49-F238E27FC236}">
                <a16:creationId xmlns:a16="http://schemas.microsoft.com/office/drawing/2014/main" id="{9675FE2C-8A00-414F-BC4E-F47DFE3B81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5844" name="Marcador de número de diapositiva 3">
            <a:extLst>
              <a:ext uri="{FF2B5EF4-FFF2-40B4-BE49-F238E27FC236}">
                <a16:creationId xmlns:a16="http://schemas.microsoft.com/office/drawing/2014/main" id="{6A3D8705-F080-4CD5-B644-D458760FC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C357B0-ED59-43CE-9988-C0B572DF2EFB}" type="slidenum">
              <a:rPr lang="es-ES" altLang="es-ES">
                <a:latin typeface="Calibri" panose="020F0502020204030204" pitchFamily="34" charset="0"/>
              </a:rPr>
              <a:pPr/>
              <a:t>12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Marcador de imagen de diapositiva 1">
            <a:extLst>
              <a:ext uri="{FF2B5EF4-FFF2-40B4-BE49-F238E27FC236}">
                <a16:creationId xmlns:a16="http://schemas.microsoft.com/office/drawing/2014/main" id="{9D904529-E011-4A0F-9E2D-2B67EBAF7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Marcador de notas 2">
            <a:extLst>
              <a:ext uri="{FF2B5EF4-FFF2-40B4-BE49-F238E27FC236}">
                <a16:creationId xmlns:a16="http://schemas.microsoft.com/office/drawing/2014/main" id="{8FE992B5-7277-4A7A-BD99-8B20928628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s-ES"/>
          </a:p>
        </p:txBody>
      </p:sp>
      <p:sp>
        <p:nvSpPr>
          <p:cNvPr id="37892" name="Marcador de número de diapositiva 3">
            <a:extLst>
              <a:ext uri="{FF2B5EF4-FFF2-40B4-BE49-F238E27FC236}">
                <a16:creationId xmlns:a16="http://schemas.microsoft.com/office/drawing/2014/main" id="{36A1E8A2-130F-4C55-9161-E555DAC7FD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B087F93-3C56-455F-BF38-C836E6300F45}" type="slidenum">
              <a:rPr lang="es-ES" altLang="es-ES">
                <a:latin typeface="Calibri" panose="020F0502020204030204" pitchFamily="34" charset="0"/>
              </a:rPr>
              <a:pPr/>
              <a:t>13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Marcador de imagen de diapositiva 1">
            <a:extLst>
              <a:ext uri="{FF2B5EF4-FFF2-40B4-BE49-F238E27FC236}">
                <a16:creationId xmlns:a16="http://schemas.microsoft.com/office/drawing/2014/main" id="{45D93FB8-907D-45BD-B07C-310CBBC41B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Marcador de notas 2">
            <a:extLst>
              <a:ext uri="{FF2B5EF4-FFF2-40B4-BE49-F238E27FC236}">
                <a16:creationId xmlns:a16="http://schemas.microsoft.com/office/drawing/2014/main" id="{668ABE12-EBA7-4637-9243-DB8FF21D32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7172" name="Marcador de número de diapositiva 3">
            <a:extLst>
              <a:ext uri="{FF2B5EF4-FFF2-40B4-BE49-F238E27FC236}">
                <a16:creationId xmlns:a16="http://schemas.microsoft.com/office/drawing/2014/main" id="{4E113B87-34BA-4F7A-8FBE-096F80568A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F7DE4C-4A6E-4E59-B87D-8343BA590063}" type="slidenum">
              <a:rPr lang="es-ES" altLang="es-ES">
                <a:latin typeface="Calibri" panose="020F0502020204030204" pitchFamily="34" charset="0"/>
              </a:rPr>
              <a:pPr/>
              <a:t>2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Marcador de imagen de diapositiva 1">
            <a:extLst>
              <a:ext uri="{FF2B5EF4-FFF2-40B4-BE49-F238E27FC236}">
                <a16:creationId xmlns:a16="http://schemas.microsoft.com/office/drawing/2014/main" id="{00921060-B55F-4949-A02D-F670842859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Marcador de notas 2">
            <a:extLst>
              <a:ext uri="{FF2B5EF4-FFF2-40B4-BE49-F238E27FC236}">
                <a16:creationId xmlns:a16="http://schemas.microsoft.com/office/drawing/2014/main" id="{33EC6D2F-F21C-4253-B94C-8DDDB2DA1F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11268" name="Marcador de número de diapositiva 3">
            <a:extLst>
              <a:ext uri="{FF2B5EF4-FFF2-40B4-BE49-F238E27FC236}">
                <a16:creationId xmlns:a16="http://schemas.microsoft.com/office/drawing/2014/main" id="{856CF86A-14FF-4355-A600-95250175EB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B29B49-5FF1-4042-94DE-BDB87C386042}" type="slidenum">
              <a:rPr lang="es-ES" altLang="es-ES">
                <a:latin typeface="Calibri" panose="020F0502020204030204" pitchFamily="34" charset="0"/>
              </a:rPr>
              <a:pPr/>
              <a:t>3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imagen de diapositiva 1">
            <a:extLst>
              <a:ext uri="{FF2B5EF4-FFF2-40B4-BE49-F238E27FC236}">
                <a16:creationId xmlns:a16="http://schemas.microsoft.com/office/drawing/2014/main" id="{4325F4EA-71BE-4158-93DB-4CDC66ACC7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notas 2">
            <a:extLst>
              <a:ext uri="{FF2B5EF4-FFF2-40B4-BE49-F238E27FC236}">
                <a16:creationId xmlns:a16="http://schemas.microsoft.com/office/drawing/2014/main" id="{2577377F-F10D-45B4-BC94-D2D5AECDA1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13316" name="Marcador de número de diapositiva 3">
            <a:extLst>
              <a:ext uri="{FF2B5EF4-FFF2-40B4-BE49-F238E27FC236}">
                <a16:creationId xmlns:a16="http://schemas.microsoft.com/office/drawing/2014/main" id="{C7572054-4BC9-40A9-9680-05E3154D8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581431-608D-4600-B841-297347C2F404}" type="slidenum">
              <a:rPr lang="es-ES" altLang="es-ES">
                <a:latin typeface="Calibri" panose="020F0502020204030204" pitchFamily="34" charset="0"/>
              </a:rPr>
              <a:pPr/>
              <a:t>4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imagen de diapositiva 1">
            <a:extLst>
              <a:ext uri="{FF2B5EF4-FFF2-40B4-BE49-F238E27FC236}">
                <a16:creationId xmlns:a16="http://schemas.microsoft.com/office/drawing/2014/main" id="{F98C6C1F-CF33-4F18-BC96-81C4D33F93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notas 2">
            <a:extLst>
              <a:ext uri="{FF2B5EF4-FFF2-40B4-BE49-F238E27FC236}">
                <a16:creationId xmlns:a16="http://schemas.microsoft.com/office/drawing/2014/main" id="{8A6E2937-215B-4443-9025-E15529DD61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dirty="0"/>
          </a:p>
        </p:txBody>
      </p:sp>
      <p:sp>
        <p:nvSpPr>
          <p:cNvPr id="15364" name="Marcador de número de diapositiva 3">
            <a:extLst>
              <a:ext uri="{FF2B5EF4-FFF2-40B4-BE49-F238E27FC236}">
                <a16:creationId xmlns:a16="http://schemas.microsoft.com/office/drawing/2014/main" id="{22D449A6-7DAB-4487-8941-0CA09E08C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EDE21B-0C2A-49B5-81ED-CF24CF3F0699}" type="slidenum">
              <a:rPr lang="es-ES" altLang="es-ES">
                <a:latin typeface="Calibri" panose="020F0502020204030204" pitchFamily="34" charset="0"/>
              </a:rPr>
              <a:pPr/>
              <a:t>5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imagen de diapositiva 1">
            <a:extLst>
              <a:ext uri="{FF2B5EF4-FFF2-40B4-BE49-F238E27FC236}">
                <a16:creationId xmlns:a16="http://schemas.microsoft.com/office/drawing/2014/main" id="{FF6B79ED-C48B-42EF-8A56-EFBC35BDD9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Marcador de notas 2">
            <a:extLst>
              <a:ext uri="{FF2B5EF4-FFF2-40B4-BE49-F238E27FC236}">
                <a16:creationId xmlns:a16="http://schemas.microsoft.com/office/drawing/2014/main" id="{580A62DA-E8A7-4FEF-985B-19ED3045D1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17412" name="Marcador de número de diapositiva 3">
            <a:extLst>
              <a:ext uri="{FF2B5EF4-FFF2-40B4-BE49-F238E27FC236}">
                <a16:creationId xmlns:a16="http://schemas.microsoft.com/office/drawing/2014/main" id="{356AEBD0-507E-47BD-ADD7-575AFF6EF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F57E66-B228-4A3D-82B7-157DCBC4F24C}" type="slidenum">
              <a:rPr lang="es-ES" altLang="es-ES">
                <a:latin typeface="Calibri" panose="020F0502020204030204" pitchFamily="34" charset="0"/>
              </a:rPr>
              <a:pPr/>
              <a:t>6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Marcador de imagen de diapositiva 1">
            <a:extLst>
              <a:ext uri="{FF2B5EF4-FFF2-40B4-BE49-F238E27FC236}">
                <a16:creationId xmlns:a16="http://schemas.microsoft.com/office/drawing/2014/main" id="{926C0663-B28E-43E8-AFE8-8AF07D53EC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Marcador de notas 2">
            <a:extLst>
              <a:ext uri="{FF2B5EF4-FFF2-40B4-BE49-F238E27FC236}">
                <a16:creationId xmlns:a16="http://schemas.microsoft.com/office/drawing/2014/main" id="{6DA9B021-1BCE-4FB6-B009-B28FE1047B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9220" name="Marcador de número de diapositiva 3">
            <a:extLst>
              <a:ext uri="{FF2B5EF4-FFF2-40B4-BE49-F238E27FC236}">
                <a16:creationId xmlns:a16="http://schemas.microsoft.com/office/drawing/2014/main" id="{E1BEBA30-9FF2-4258-BA35-F5EB9C842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425E974-F314-4226-9FF8-3630E10EC926}" type="slidenum">
              <a:rPr lang="es-ES" altLang="es-ES">
                <a:latin typeface="Calibri" panose="020F0502020204030204" pitchFamily="34" charset="0"/>
              </a:rPr>
              <a:pPr/>
              <a:t>7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imagen de diapositiva 1">
            <a:extLst>
              <a:ext uri="{FF2B5EF4-FFF2-40B4-BE49-F238E27FC236}">
                <a16:creationId xmlns:a16="http://schemas.microsoft.com/office/drawing/2014/main" id="{C51E7160-58DA-4DD7-8051-09775DBDE7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Marcador de notas 2">
            <a:extLst>
              <a:ext uri="{FF2B5EF4-FFF2-40B4-BE49-F238E27FC236}">
                <a16:creationId xmlns:a16="http://schemas.microsoft.com/office/drawing/2014/main" id="{7E1AD21B-BEE5-48F7-84FC-24EAA83033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19460" name="Marcador de número de diapositiva 3">
            <a:extLst>
              <a:ext uri="{FF2B5EF4-FFF2-40B4-BE49-F238E27FC236}">
                <a16:creationId xmlns:a16="http://schemas.microsoft.com/office/drawing/2014/main" id="{7C6CE597-9030-40D9-83AC-11F46E81A4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DF5FC8-A13A-485C-BA89-0C7C973FF0EE}" type="slidenum">
              <a:rPr lang="es-ES" altLang="es-ES">
                <a:latin typeface="Calibri" panose="020F0502020204030204" pitchFamily="34" charset="0"/>
              </a:rPr>
              <a:pPr/>
              <a:t>8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imagen de diapositiva 1">
            <a:extLst>
              <a:ext uri="{FF2B5EF4-FFF2-40B4-BE49-F238E27FC236}">
                <a16:creationId xmlns:a16="http://schemas.microsoft.com/office/drawing/2014/main" id="{BC3AED7B-FB46-443E-8325-40E6868AEB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Marcador de notas 2">
            <a:extLst>
              <a:ext uri="{FF2B5EF4-FFF2-40B4-BE49-F238E27FC236}">
                <a16:creationId xmlns:a16="http://schemas.microsoft.com/office/drawing/2014/main" id="{3804C48D-5131-4ABF-8BF3-B290201CE3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29700" name="Marcador de número de diapositiva 3">
            <a:extLst>
              <a:ext uri="{FF2B5EF4-FFF2-40B4-BE49-F238E27FC236}">
                <a16:creationId xmlns:a16="http://schemas.microsoft.com/office/drawing/2014/main" id="{9B3AC5AB-466B-4837-9A18-F9A3E3267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7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093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1313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71688" indent="-2301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073AC5B-30DF-4F5A-B11F-7F118F7FA00E}" type="slidenum">
              <a:rPr lang="es-ES" altLang="es-ES">
                <a:latin typeface="Calibri" panose="020F0502020204030204" pitchFamily="34" charset="0"/>
              </a:rPr>
              <a:pPr/>
              <a:t>9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DBA77-5C60-441C-9226-2248CD47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4E898-B519-4677-A9CC-E3F43C0C09F8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DB040-00E5-4E79-B3CE-AAF8507B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3BA24-001C-4C54-87C3-74435BBC2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27BF2-E68B-4448-AFF2-852F57766B9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2037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F60C5-BC69-4015-AFE1-9734748E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4305F-E89C-475B-9C88-5FF402300A68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5A332-357E-4F09-A17C-063C9BB6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DEE5C-F0EF-4BCD-A43F-87D9A8AD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3FECB-1481-43D3-81FE-A3F935D6CB6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2073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89F16-347C-4AFE-B665-9E124F173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595F5-4673-4D66-BAC7-DB2574FD0054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FFF3A-3F62-400B-AF90-D058DA23B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44C08-DA5B-4CF3-A88B-4F5DB13B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D3693-B882-428E-9702-C7336F412C5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3670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0E628-DEF2-450F-987A-FB73C0A56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F992-F7C5-424F-B818-528373965F75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1026F-8DAE-4C64-89A7-46293D7C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974B2-10ED-453F-B3F3-DEDEC9DAE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36FEC-CCB3-416B-A4BC-7C1376637F5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6285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8DB71-A331-4492-B1E5-6FCE3ED1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0C24A-B631-4814-B215-B351C83DE385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240E7-28A0-402E-B01F-C3C2E4EC9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1363A-7B75-4920-BCBB-F84AE7A4A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C57B1-DD83-4D76-B2BE-50CFDB27AA2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2583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D277EA-0AB3-4862-B854-132F102B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F8D7F-3434-426B-A0C5-09086E51E868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1B614A-E365-4357-A1D1-03D24747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3C939E-EDBF-47FD-9B5C-CE9AFC10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8F51-8874-4415-915E-8334F46AA88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7308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BEC23D-47B6-469A-AC1D-FD5A1E51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88271-6B9C-4DCA-BBD9-CBDB462EE5FB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0890FD-8F9E-4D11-B1DD-7FC35330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E2B6CC-B52A-4636-BFCD-D143386F3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19FDE-2DD5-44BC-B052-44B2A3D6667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6814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4A3D760-7EB2-456D-8931-74E41F5A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008F6-0831-44A9-BEF1-11FAB35DE367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2D70C1B-5F84-4350-B72F-4515B1FF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BDE3C0-AA66-40C0-9848-FA435D6F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549AB-F730-4A9F-BCE8-B3A7006A5B9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53709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BBD083-32B6-41DF-BA83-154F14290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8D330-2424-4460-9740-2C42E2E8D6E0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6A194A-6617-405E-ADAC-1DC29608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448F98-5ED5-478E-AA23-14C1311F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9B553-D6AB-42B5-8F45-B7635180CCA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7573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3175F1-B8C1-4C09-8346-48D1387EB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612FF-C54F-4BEC-9AE3-6B713A5F8689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B106633-1108-4A76-A277-9D9225165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82C32A-DBA2-4944-8D88-EE21996EC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891EB-DB02-4BAB-8CD3-7C734F6E650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069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BE8114-B8F1-4B4C-97C0-424F5639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F1AE-F703-4D21-BAE8-5DC0217C3F9E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FD6D6B-F8FD-46E9-B497-96EE539B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192C73-0BB8-4801-93B0-9DF02D4FC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7581A-ECA2-4660-A827-4076941EE60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0318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77C2BF6-7790-45B7-91F2-05E922F1FE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n-US" altLang="es-E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E3C15A6-DAB5-4CCA-81A1-189A64C0C2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70737-8839-4470-A8B9-AEA7DD618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80DD10-B83B-4E88-8C01-4BBEECDC1BE1}" type="datetimeFigureOut">
              <a:rPr lang="es-ES"/>
              <a:pPr>
                <a:defRPr/>
              </a:pPr>
              <a:t>06/03/2026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07CC3-7A2A-4C6E-A391-AE74BBCFD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FE65F-76F3-4B85-8AF9-628846EE1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04CC3D-91B8-4862-94A5-FC30E5C34D1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hyperlink" Target="https://www.upv.es/contenidos/sieemple/ruta-al-empleo-upv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hyperlink" Target="https://media.upv.es/#/portal/video/ab994280-0659-11f1-af68-2b12623f3142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empretsinf.blogs.upv.es/" TargetMode="External"/><Relationship Id="rId3" Type="http://schemas.openxmlformats.org/officeDocument/2006/relationships/image" Target="../media/image4.png"/><Relationship Id="rId7" Type="http://schemas.openxmlformats.org/officeDocument/2006/relationships/hyperlink" Target="mailto:practicas@etsinf.upv.e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intacadetsinf.blogs.upv.es/" TargetMode="External"/><Relationship Id="rId5" Type="http://schemas.openxmlformats.org/officeDocument/2006/relationships/hyperlink" Target="mailto:internacional@etsinf.upv.es" TargetMode="External"/><Relationship Id="rId10" Type="http://schemas.openxmlformats.org/officeDocument/2006/relationships/hyperlink" Target="https://www.upv.es/entidades/sint/" TargetMode="External"/><Relationship Id="rId4" Type="http://schemas.openxmlformats.org/officeDocument/2006/relationships/image" Target="../media/image5.png"/><Relationship Id="rId9" Type="http://schemas.openxmlformats.org/officeDocument/2006/relationships/hyperlink" Target="mailto:erasmuspracticas@upvnet.upv.e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aplicat.upv.es/aire-app/" TargetMode="External"/><Relationship Id="rId5" Type="http://schemas.openxmlformats.org/officeDocument/2006/relationships/hyperlink" Target="https://www.upv.es/entidades/etsinf/informacion-estudiante/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upv.es/contenidos/siepract/convocatorias-sie/" TargetMode="External"/><Relationship Id="rId5" Type="http://schemas.openxmlformats.org/officeDocument/2006/relationships/hyperlink" Target="https://aplicat.upv.es/aire-app/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hyperlink" Target="https://www.upv.es/contenidos/SIEFORO/index-es.html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ítulo 1">
            <a:extLst>
              <a:ext uri="{FF2B5EF4-FFF2-40B4-BE49-F238E27FC236}">
                <a16:creationId xmlns:a16="http://schemas.microsoft.com/office/drawing/2014/main" id="{FBBA3404-F12B-4A85-A653-12CB4F7FE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0" y="628650"/>
            <a:ext cx="6296025" cy="1325563"/>
          </a:xfrm>
        </p:spPr>
        <p:txBody>
          <a:bodyPr anchor="ctr"/>
          <a:lstStyle/>
          <a:p>
            <a:pPr eaLnBrk="1" hangingPunct="1">
              <a:defRPr/>
            </a:pPr>
            <a:br>
              <a:rPr lang="en-US" altLang="es-ES" sz="2800" dirty="0"/>
            </a:br>
            <a:r>
              <a:rPr lang="en-US" alt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4E5BB26-7793-451C-9FA8-F1C3A5322C3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191250" y="0"/>
            <a:ext cx="4479925" cy="2514600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5CD49DF-B40A-4952-A358-6CCB3FB96E0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56350" y="0"/>
            <a:ext cx="4151313" cy="2349500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E22A4C9-11A3-4823-94B9-3A72BA053AF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224713" y="2909888"/>
            <a:ext cx="4967287" cy="394811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2651EDAC-078B-4D11-A180-B76CF79E898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391400" y="3074988"/>
            <a:ext cx="4800600" cy="3783012"/>
          </a:xfrm>
          <a:custGeom>
            <a:avLst/>
            <a:gdLst>
              <a:gd name="connsiteX0" fmla="*/ 2583180 w 4801088"/>
              <a:gd name="connsiteY0" fmla="*/ 0 h 3782741"/>
              <a:gd name="connsiteX1" fmla="*/ 4725194 w 4801088"/>
              <a:gd name="connsiteY1" fmla="*/ 1138900 h 3782741"/>
              <a:gd name="connsiteX2" fmla="*/ 4801088 w 4801088"/>
              <a:gd name="connsiteY2" fmla="*/ 1263826 h 3782741"/>
              <a:gd name="connsiteX3" fmla="*/ 4801088 w 4801088"/>
              <a:gd name="connsiteY3" fmla="*/ 3782741 h 3782741"/>
              <a:gd name="connsiteX4" fmla="*/ 296488 w 4801088"/>
              <a:gd name="connsiteY4" fmla="*/ 3782741 h 3782741"/>
              <a:gd name="connsiteX5" fmla="*/ 202999 w 4801088"/>
              <a:gd name="connsiteY5" fmla="*/ 3588671 h 3782741"/>
              <a:gd name="connsiteX6" fmla="*/ 0 w 4801088"/>
              <a:gd name="connsiteY6" fmla="*/ 2583180 h 3782741"/>
              <a:gd name="connsiteX7" fmla="*/ 2583180 w 4801088"/>
              <a:gd name="connsiteY7" fmla="*/ 0 h 378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01088" h="3782741">
                <a:moveTo>
                  <a:pt x="2583180" y="0"/>
                </a:moveTo>
                <a:cubicBezTo>
                  <a:pt x="3474837" y="0"/>
                  <a:pt x="4260977" y="451769"/>
                  <a:pt x="4725194" y="1138900"/>
                </a:cubicBezTo>
                <a:lnTo>
                  <a:pt x="4801088" y="1263826"/>
                </a:lnTo>
                <a:lnTo>
                  <a:pt x="4801088" y="3782741"/>
                </a:lnTo>
                <a:lnTo>
                  <a:pt x="296488" y="3782741"/>
                </a:lnTo>
                <a:lnTo>
                  <a:pt x="202999" y="3588671"/>
                </a:lnTo>
                <a:cubicBezTo>
                  <a:pt x="72283" y="3279623"/>
                  <a:pt x="0" y="2939843"/>
                  <a:pt x="0" y="2583180"/>
                </a:cubicBezTo>
                <a:cubicBezTo>
                  <a:pt x="0" y="1156529"/>
                  <a:pt x="1156529" y="0"/>
                  <a:pt x="25831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4103" name="Imagen 10">
            <a:extLst>
              <a:ext uri="{FF2B5EF4-FFF2-40B4-BE49-F238E27FC236}">
                <a16:creationId xmlns:a16="http://schemas.microsoft.com/office/drawing/2014/main" id="{898F4A58-034A-4E69-8191-12314224EC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4575175"/>
            <a:ext cx="3478213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2">
            <a:extLst>
              <a:ext uri="{FF2B5EF4-FFF2-40B4-BE49-F238E27FC236}">
                <a16:creationId xmlns:a16="http://schemas.microsoft.com/office/drawing/2014/main" id="{14C15E23-C7E6-4E24-A6A8-ADF916B07C8F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>
          <a:xfrm>
            <a:off x="309563" y="6243638"/>
            <a:ext cx="6334125" cy="473075"/>
          </a:xfrm>
        </p:spPr>
        <p:txBody>
          <a:bodyPr rtlCol="0">
            <a:normAutofit fontScale="92500" lnSpcReduction="20000"/>
          </a:bodyPr>
          <a:lstStyle>
            <a:lvl1pPr>
              <a:spcBef>
                <a:spcPct val="20000"/>
              </a:spcBef>
              <a:buClr>
                <a:srgbClr val="D1005D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D1005D"/>
              </a:buClr>
              <a:buChar char="–"/>
              <a:defRPr sz="28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1005D"/>
              </a:buClr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D1005D"/>
              </a:buClr>
              <a:buChar char="–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D1005D"/>
              </a:buClr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1005D"/>
              </a:buClr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1005D"/>
              </a:buClr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1005D"/>
              </a:buClr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1005D"/>
              </a:buClr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None/>
              <a:defRPr/>
            </a:pPr>
            <a:r>
              <a:rPr lang="en-US" altLang="es-ES" sz="3000" b="1" dirty="0">
                <a:latin typeface="+mj-lt"/>
                <a:ea typeface="+mj-ea"/>
                <a:cs typeface="+mj-cs"/>
              </a:rPr>
              <a:t>UNIVERSITAT POLITÈCNICA DE VALÈNCIA</a:t>
            </a: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None/>
              <a:defRPr/>
            </a:pPr>
            <a:endParaRPr lang="en-US" altLang="es-ES" sz="30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4105" name="Imagen 1">
            <a:extLst>
              <a:ext uri="{FF2B5EF4-FFF2-40B4-BE49-F238E27FC236}">
                <a16:creationId xmlns:a16="http://schemas.microsoft.com/office/drawing/2014/main" id="{6187DD40-9BD3-4634-BE8F-934248A18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475" y="674688"/>
            <a:ext cx="21812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 descr="Código QR&#10;&#10;El contenido generado por IA puede ser incorrecto.">
            <a:extLst>
              <a:ext uri="{FF2B5EF4-FFF2-40B4-BE49-F238E27FC236}">
                <a16:creationId xmlns:a16="http://schemas.microsoft.com/office/drawing/2014/main" id="{8DA23814-BD99-0C37-1981-28E057CB9B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1480325"/>
            <a:ext cx="6461125" cy="3634383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n 4">
            <a:extLst>
              <a:ext uri="{FF2B5EF4-FFF2-40B4-BE49-F238E27FC236}">
                <a16:creationId xmlns:a16="http://schemas.microsoft.com/office/drawing/2014/main" id="{4D8DFE17-08D6-4B2F-AFAA-3B5DF978B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Imagen 2">
            <a:extLst>
              <a:ext uri="{FF2B5EF4-FFF2-40B4-BE49-F238E27FC236}">
                <a16:creationId xmlns:a16="http://schemas.microsoft.com/office/drawing/2014/main" id="{E32E5B56-466B-4C00-9073-0900DADBF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ángulo 3">
            <a:extLst>
              <a:ext uri="{FF2B5EF4-FFF2-40B4-BE49-F238E27FC236}">
                <a16:creationId xmlns:a16="http://schemas.microsoft.com/office/drawing/2014/main" id="{A8591D56-A1E7-4F15-BFF5-0B027EB18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595313"/>
            <a:ext cx="988695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algn="ctr"/>
            <a:r>
              <a:rPr lang="es-ES" altLang="es-ES" sz="3600" b="1" dirty="0">
                <a:solidFill>
                  <a:srgbClr val="D60093"/>
                </a:solidFill>
                <a:latin typeface="Roboto" panose="02000000000000000000" pitchFamily="2" charset="0"/>
              </a:rPr>
              <a:t>Foro Empleo 2026</a:t>
            </a:r>
          </a:p>
          <a:p>
            <a:pPr algn="just"/>
            <a:endParaRPr lang="es-ES" altLang="es-ES" sz="1200" b="1" dirty="0">
              <a:solidFill>
                <a:srgbClr val="FF3399"/>
              </a:solidFill>
              <a:latin typeface="Roboto" panose="02000000000000000000" pitchFamily="2" charset="0"/>
            </a:endParaRPr>
          </a:p>
          <a:p>
            <a:pPr lvl="1" algn="ctr"/>
            <a:br>
              <a:rPr lang="es-ES" altLang="es-ES" sz="1600" dirty="0">
                <a:latin typeface="Roboto" panose="02000000000000000000" pitchFamily="2" charset="0"/>
              </a:rPr>
            </a:br>
            <a:endParaRPr lang="es-ES" altLang="es-ES" sz="2400" dirty="0">
              <a:latin typeface="Roboto" panose="02000000000000000000" pitchFamily="2" charset="0"/>
            </a:endParaRPr>
          </a:p>
          <a:p>
            <a:pPr lvl="1" algn="ctr"/>
            <a:r>
              <a:rPr lang="es-ES" altLang="es-ES" sz="2400" dirty="0">
                <a:latin typeface="Roboto" panose="02000000000000000000" pitchFamily="2" charset="0"/>
              </a:rPr>
              <a:t>Actividades previas al foro </a:t>
            </a:r>
          </a:p>
          <a:p>
            <a:pPr lvl="1" algn="ctr"/>
            <a:r>
              <a:rPr lang="es-ES" altLang="es-ES" sz="2400" dirty="0">
                <a:latin typeface="Roboto" panose="02000000000000000000" pitchFamily="2" charset="0"/>
              </a:rPr>
              <a:t>(</a:t>
            </a:r>
            <a:r>
              <a:rPr lang="es-ES" altLang="es-ES" sz="2400" dirty="0">
                <a:highlight>
                  <a:srgbClr val="FFFF00"/>
                </a:highlight>
                <a:latin typeface="Roboto" panose="02000000000000000000" pitchFamily="2" charset="0"/>
              </a:rPr>
              <a:t>21-22-23 abril</a:t>
            </a:r>
            <a:r>
              <a:rPr lang="es-ES" altLang="es-ES" sz="2400" dirty="0">
                <a:latin typeface="Roboto" panose="02000000000000000000" pitchFamily="2" charset="0"/>
              </a:rPr>
              <a:t>)</a:t>
            </a:r>
          </a:p>
          <a:p>
            <a:pPr lvl="1"/>
            <a:endParaRPr lang="es-ES" altLang="es-ES" sz="2400" dirty="0">
              <a:latin typeface="Roboto" panose="02000000000000000000" pitchFamily="2" charset="0"/>
            </a:endParaRPr>
          </a:p>
          <a:p>
            <a:pPr lvl="1"/>
            <a:r>
              <a:rPr lang="es-ES" altLang="es-ES" sz="2400" dirty="0">
                <a:latin typeface="Roboto" panose="02000000000000000000" pitchFamily="2" charset="0"/>
              </a:rPr>
              <a:t>A cargo de los departamentos de RRHH de empresas: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altLang="es-ES" sz="2400" dirty="0">
                <a:solidFill>
                  <a:srgbClr val="666666"/>
                </a:solidFill>
                <a:latin typeface="Roboto" panose="02000000000000000000" pitchFamily="2" charset="0"/>
              </a:rPr>
              <a:t>Interview </a:t>
            </a:r>
            <a:r>
              <a:rPr lang="es-ES" altLang="es-ES" sz="2400" dirty="0" err="1">
                <a:solidFill>
                  <a:srgbClr val="666666"/>
                </a:solidFill>
                <a:latin typeface="Roboto" panose="02000000000000000000" pitchFamily="2" charset="0"/>
              </a:rPr>
              <a:t>Lab</a:t>
            </a:r>
            <a:r>
              <a:rPr lang="es-ES" altLang="es-ES" sz="2400" dirty="0">
                <a:solidFill>
                  <a:srgbClr val="666666"/>
                </a:solidFill>
                <a:latin typeface="Roboto" panose="02000000000000000000" pitchFamily="2" charset="0"/>
              </a:rPr>
              <a:t>: Simulación de entrevistas con emisión de informe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altLang="es-ES" sz="2400" dirty="0">
                <a:solidFill>
                  <a:srgbClr val="666666"/>
                </a:solidFill>
                <a:latin typeface="Roboto" panose="02000000000000000000" pitchFamily="2" charset="0"/>
              </a:rPr>
              <a:t>Revisión de </a:t>
            </a:r>
            <a:r>
              <a:rPr lang="es-ES" altLang="es-ES" sz="2400" dirty="0" err="1">
                <a:solidFill>
                  <a:srgbClr val="666666"/>
                </a:solidFill>
                <a:latin typeface="Roboto" panose="02000000000000000000" pitchFamily="2" charset="0"/>
              </a:rPr>
              <a:t>CVs</a:t>
            </a:r>
            <a:endParaRPr lang="es-ES" altLang="es-ES" sz="2400" dirty="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altLang="es-ES" sz="2400" dirty="0">
                <a:solidFill>
                  <a:srgbClr val="666666"/>
                </a:solidFill>
                <a:latin typeface="Roboto" panose="02000000000000000000" pitchFamily="2" charset="0"/>
              </a:rPr>
              <a:t>Huella digital</a:t>
            </a:r>
            <a:br>
              <a:rPr lang="es-ES" altLang="es-ES" sz="3600" dirty="0">
                <a:solidFill>
                  <a:srgbClr val="666666"/>
                </a:solidFill>
                <a:latin typeface="Roboto" panose="02000000000000000000" pitchFamily="2" charset="0"/>
              </a:rPr>
            </a:b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293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n 4">
            <a:extLst>
              <a:ext uri="{FF2B5EF4-FFF2-40B4-BE49-F238E27FC236}">
                <a16:creationId xmlns:a16="http://schemas.microsoft.com/office/drawing/2014/main" id="{4D8DFE17-08D6-4B2F-AFAA-3B5DF978B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Imagen 2">
            <a:extLst>
              <a:ext uri="{FF2B5EF4-FFF2-40B4-BE49-F238E27FC236}">
                <a16:creationId xmlns:a16="http://schemas.microsoft.com/office/drawing/2014/main" id="{E32E5B56-466B-4C00-9073-0900DADBF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ángulo 3">
            <a:extLst>
              <a:ext uri="{FF2B5EF4-FFF2-40B4-BE49-F238E27FC236}">
                <a16:creationId xmlns:a16="http://schemas.microsoft.com/office/drawing/2014/main" id="{A8591D56-A1E7-4F15-BFF5-0B027EB18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775" y="595313"/>
            <a:ext cx="988695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algn="ctr"/>
            <a:r>
              <a:rPr lang="es-ES" altLang="es-ES" sz="3600" b="1" dirty="0">
                <a:solidFill>
                  <a:srgbClr val="D60093"/>
                </a:solidFill>
                <a:latin typeface="Roboto" panose="02000000000000000000" pitchFamily="2" charset="0"/>
              </a:rPr>
              <a:t>Ruta al Empleo</a:t>
            </a:r>
          </a:p>
          <a:p>
            <a:pPr algn="ctr"/>
            <a:r>
              <a:rPr lang="es-E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https://media.upv.es/#/portal/video/ab994280-0659-11f1-af68-2b12623f3142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s-ES" altLang="es-ES" sz="1200" b="1" dirty="0">
              <a:solidFill>
                <a:srgbClr val="FF3399"/>
              </a:solidFill>
              <a:latin typeface="Roboto" panose="02000000000000000000" pitchFamily="2" charset="0"/>
            </a:endParaRPr>
          </a:p>
          <a:p>
            <a:pPr lvl="1" algn="ctr"/>
            <a:br>
              <a:rPr lang="es-ES" altLang="es-ES" sz="1600" dirty="0">
                <a:latin typeface="Roboto" panose="02000000000000000000" pitchFamily="2" charset="0"/>
              </a:rPr>
            </a:br>
            <a:br>
              <a:rPr lang="es-ES" altLang="es-ES" sz="3600" dirty="0">
                <a:solidFill>
                  <a:srgbClr val="666666"/>
                </a:solidFill>
                <a:latin typeface="Roboto" panose="02000000000000000000" pitchFamily="2" charset="0"/>
              </a:rPr>
            </a:b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F04C1EB-643B-4572-8124-EBC2BA9290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324" y="2002667"/>
            <a:ext cx="2132138" cy="224676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CA2F0E2-6F88-4C07-9EB1-C4F3BA8843F4}"/>
              </a:ext>
            </a:extLst>
          </p:cNvPr>
          <p:cNvSpPr txBox="1"/>
          <p:nvPr/>
        </p:nvSpPr>
        <p:spPr>
          <a:xfrm>
            <a:off x="2810130" y="5197642"/>
            <a:ext cx="6388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7"/>
              </a:rPr>
              <a:t>https://www.upv.es/contenidos/sieemple/ruta-al-empleo-upv/</a:t>
            </a:r>
            <a:r>
              <a:rPr lang="es-ES" dirty="0"/>
              <a:t>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6F59A70-CA45-B43D-3640-D180631F13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0487" y="4428264"/>
            <a:ext cx="4391025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19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Imagen 4">
            <a:extLst>
              <a:ext uri="{FF2B5EF4-FFF2-40B4-BE49-F238E27FC236}">
                <a16:creationId xmlns:a16="http://schemas.microsoft.com/office/drawing/2014/main" id="{9EB9E29C-E759-483A-BD4B-31D7A95F7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Imagen 2">
            <a:extLst>
              <a:ext uri="{FF2B5EF4-FFF2-40B4-BE49-F238E27FC236}">
                <a16:creationId xmlns:a16="http://schemas.microsoft.com/office/drawing/2014/main" id="{C43E4648-CAF2-4F62-8DA5-726D6F86C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Rectángulo 3">
            <a:extLst>
              <a:ext uri="{FF2B5EF4-FFF2-40B4-BE49-F238E27FC236}">
                <a16:creationId xmlns:a16="http://schemas.microsoft.com/office/drawing/2014/main" id="{2FEEABF8-384E-4760-BBE0-EB30344A4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595313"/>
            <a:ext cx="9153525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3600" b="1" dirty="0">
                <a:solidFill>
                  <a:srgbClr val="D60093"/>
                </a:solidFill>
                <a:latin typeface="Roboto" panose="02000000000000000000" pitchFamily="2" charset="0"/>
              </a:rPr>
              <a:t>Contactos</a:t>
            </a:r>
            <a:br>
              <a:rPr lang="es-ES" altLang="es-ES" sz="2000" b="1" dirty="0">
                <a:solidFill>
                  <a:srgbClr val="FF3399"/>
                </a:solidFill>
                <a:latin typeface="Roboto" panose="02000000000000000000" pitchFamily="2" charset="0"/>
              </a:rPr>
            </a:br>
            <a:endParaRPr lang="es-ES" altLang="es-ES" sz="2000" b="1" dirty="0">
              <a:solidFill>
                <a:srgbClr val="FF3399"/>
              </a:solidFill>
              <a:latin typeface="Roboto" panose="02000000000000000000" pitchFamily="2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2000" b="1" dirty="0">
                <a:latin typeface="Arial" panose="020B0604020202020204" pitchFamily="34" charset="0"/>
              </a:rPr>
              <a:t>Escola </a:t>
            </a:r>
            <a:r>
              <a:rPr lang="es-ES" altLang="es-ES" sz="2000" b="1" dirty="0" err="1">
                <a:latin typeface="Arial" panose="020B0604020202020204" pitchFamily="34" charset="0"/>
              </a:rPr>
              <a:t>Tècnica</a:t>
            </a:r>
            <a:r>
              <a:rPr lang="es-ES" altLang="es-ES" sz="2000" b="1" dirty="0">
                <a:latin typeface="Arial" panose="020B0604020202020204" pitchFamily="34" charset="0"/>
              </a:rPr>
              <a:t> Superior </a:t>
            </a:r>
            <a:r>
              <a:rPr lang="es-ES" altLang="es-ES" sz="2000" b="1" dirty="0" err="1">
                <a:latin typeface="Arial" panose="020B0604020202020204" pitchFamily="34" charset="0"/>
              </a:rPr>
              <a:t>d’Enginyeria</a:t>
            </a:r>
            <a:r>
              <a:rPr lang="es-ES" altLang="es-ES" sz="2000" b="1" dirty="0">
                <a:latin typeface="Arial" panose="020B0604020202020204" pitchFamily="34" charset="0"/>
              </a:rPr>
              <a:t> Informàtica (ETSINF)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s-ES" altLang="es-ES" sz="2000" b="1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r>
              <a:rPr lang="es-ES" altLang="es-ES" sz="2000" dirty="0">
                <a:latin typeface="Arial" panose="020B0604020202020204" pitchFamily="34" charset="0"/>
              </a:rPr>
              <a:t>Oficina Internacional ETSINF: </a:t>
            </a:r>
            <a:r>
              <a:rPr lang="es-ES" altLang="es-ES" sz="2000" dirty="0">
                <a:latin typeface="Arial" panose="020B0604020202020204" pitchFamily="34" charset="0"/>
                <a:hlinkClick r:id="rId5"/>
              </a:rPr>
              <a:t>internacional@etsinf.upv.es</a:t>
            </a:r>
            <a:r>
              <a:rPr lang="es-ES" altLang="es-ES" sz="2000" dirty="0">
                <a:latin typeface="Arial" panose="020B0604020202020204" pitchFamily="34" charset="0"/>
              </a:rPr>
              <a:t> (orientación)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r>
              <a:rPr lang="es-ES" altLang="es-ES" sz="2000" dirty="0">
                <a:latin typeface="Arial" panose="020B0604020202020204" pitchFamily="34" charset="0"/>
              </a:rPr>
              <a:t>	Blog internacionales: </a:t>
            </a:r>
            <a:r>
              <a:rPr lang="es-ES" altLang="es-ES" sz="2000" dirty="0">
                <a:latin typeface="Arial" panose="020B0604020202020204" pitchFamily="34" charset="0"/>
                <a:hlinkClick r:id="rId6"/>
              </a:rPr>
              <a:t>http://intacadetsinf.blogs.upv.es/</a:t>
            </a:r>
            <a:endParaRPr lang="es-ES" altLang="es-ES" sz="2000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endParaRPr lang="es-ES" altLang="es-ES" sz="2000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r>
              <a:rPr lang="es-ES" altLang="es-ES" sz="2000" dirty="0">
                <a:latin typeface="Arial" panose="020B0604020202020204" pitchFamily="34" charset="0"/>
              </a:rPr>
              <a:t>Unidad de Prácticas en Empresa: </a:t>
            </a:r>
            <a:r>
              <a:rPr lang="es-ES" altLang="es-ES" sz="2000" dirty="0">
                <a:latin typeface="Arial" panose="020B0604020202020204" pitchFamily="34" charset="0"/>
                <a:hlinkClick r:id="rId7"/>
              </a:rPr>
              <a:t>practicas@etsinf.upv.es</a:t>
            </a:r>
            <a:r>
              <a:rPr lang="es-ES" altLang="es-ES" sz="2000" dirty="0">
                <a:latin typeface="Arial" panose="020B0604020202020204" pitchFamily="34" charset="0"/>
              </a:rPr>
              <a:t>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r>
              <a:rPr lang="es-ES" altLang="es-ES" sz="2000" dirty="0">
                <a:latin typeface="Arial" panose="020B0604020202020204" pitchFamily="34" charset="0"/>
              </a:rPr>
              <a:t>	Blog empresas: </a:t>
            </a:r>
            <a:r>
              <a:rPr lang="es-ES" altLang="es-ES" sz="2000" dirty="0">
                <a:latin typeface="Arial" panose="020B0604020202020204" pitchFamily="34" charset="0"/>
                <a:hlinkClick r:id="rId8"/>
              </a:rPr>
              <a:t>http://empretsinf.blogs.upv.es/</a:t>
            </a:r>
            <a:r>
              <a:rPr lang="es-ES" altLang="es-ES" sz="2000" dirty="0">
                <a:latin typeface="Arial" panose="020B0604020202020204" pitchFamily="34" charset="0"/>
              </a:rPr>
              <a:t> . </a:t>
            </a:r>
            <a:endParaRPr lang="es-ES" altLang="es-ES" sz="2000" b="1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endParaRPr lang="es-ES" altLang="es-ES" sz="2000" b="1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None/>
            </a:pPr>
            <a:r>
              <a:rPr lang="es-ES" altLang="es-ES" sz="2000" b="1" dirty="0">
                <a:latin typeface="Arial" panose="020B0604020202020204" pitchFamily="34" charset="0"/>
              </a:rPr>
              <a:t>Servicio de Internacionalización (SINT)</a:t>
            </a:r>
            <a:br>
              <a:rPr lang="es-ES" altLang="es-ES" sz="2000" b="1" dirty="0">
                <a:latin typeface="Arial" panose="020B0604020202020204" pitchFamily="34" charset="0"/>
              </a:rPr>
            </a:br>
            <a:r>
              <a:rPr lang="es-ES" altLang="es-ES" sz="2000" u="sng" dirty="0">
                <a:latin typeface="Arial" panose="020B0604020202020204" pitchFamily="34" charset="0"/>
              </a:rPr>
              <a:t>Gestora del Programa Erasmus+ Prácticas</a:t>
            </a:r>
            <a:br>
              <a:rPr lang="es-ES" altLang="es-ES" sz="2000" dirty="0">
                <a:latin typeface="Arial" panose="020B0604020202020204" pitchFamily="34" charset="0"/>
              </a:rPr>
            </a:br>
            <a:r>
              <a:rPr lang="en-US" altLang="es-ES" sz="2000" dirty="0">
                <a:latin typeface="Arial" panose="020B0604020202020204" pitchFamily="34" charset="0"/>
                <a:hlinkClick r:id="rId9"/>
              </a:rPr>
              <a:t>erasmuspracticas@upvnet.upv.es</a:t>
            </a:r>
            <a:r>
              <a:rPr lang="en-US" altLang="es-ES" sz="2000" dirty="0">
                <a:latin typeface="Arial" panose="020B0604020202020204" pitchFamily="34" charset="0"/>
              </a:rPr>
              <a:t>	*	</a:t>
            </a:r>
            <a:r>
              <a:rPr lang="en-US" altLang="es-ES" sz="2000" dirty="0">
                <a:latin typeface="Arial" panose="020B0604020202020204" pitchFamily="34" charset="0"/>
                <a:hlinkClick r:id="rId10"/>
              </a:rPr>
              <a:t>https://www.upv.es/entidades/sint/</a:t>
            </a:r>
            <a:r>
              <a:rPr lang="en-US" altLang="es-ES" sz="2000" dirty="0">
                <a:latin typeface="Arial" panose="020B0604020202020204" pitchFamily="34" charset="0"/>
              </a:rPr>
              <a:t> </a:t>
            </a:r>
            <a:endParaRPr lang="es-ES" altLang="es-ES" sz="2000" dirty="0"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Tx/>
              <a:buNone/>
            </a:pPr>
            <a:br>
              <a:rPr lang="es-ES" altLang="es-ES" sz="2000" dirty="0">
                <a:latin typeface="Arial" panose="020B0604020202020204" pitchFamily="34" charset="0"/>
              </a:rPr>
            </a:br>
            <a:br>
              <a:rPr lang="es-ES" altLang="es-ES" sz="1600" dirty="0">
                <a:latin typeface="Roboto" panose="02000000000000000000" pitchFamily="2" charset="0"/>
              </a:rPr>
            </a:br>
            <a:br>
              <a:rPr lang="es-ES" altLang="es-ES" sz="3600" dirty="0">
                <a:solidFill>
                  <a:srgbClr val="666666"/>
                </a:solidFill>
                <a:latin typeface="Roboto" panose="02000000000000000000" pitchFamily="2" charset="0"/>
              </a:rPr>
            </a:b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4957E21-7F46-4912-B92F-44704B45C7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191250" y="0"/>
            <a:ext cx="4479925" cy="2514600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E5E75D2-CD6F-43DC-A99E-A2EBCD4C14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56350" y="0"/>
            <a:ext cx="4151313" cy="2349500"/>
          </a:xfrm>
          <a:custGeom>
            <a:avLst/>
            <a:gdLst>
              <a:gd name="connsiteX0" fmla="*/ 20101 w 4151376"/>
              <a:gd name="connsiteY0" fmla="*/ 0 h 2349401"/>
              <a:gd name="connsiteX1" fmla="*/ 4131276 w 4151376"/>
              <a:gd name="connsiteY1" fmla="*/ 0 h 2349401"/>
              <a:gd name="connsiteX2" fmla="*/ 4140659 w 4151376"/>
              <a:gd name="connsiteY2" fmla="*/ 61486 h 2349401"/>
              <a:gd name="connsiteX3" fmla="*/ 4151376 w 4151376"/>
              <a:gd name="connsiteY3" fmla="*/ 273713 h 2349401"/>
              <a:gd name="connsiteX4" fmla="*/ 2075688 w 4151376"/>
              <a:gd name="connsiteY4" fmla="*/ 2349401 h 2349401"/>
              <a:gd name="connsiteX5" fmla="*/ 0 w 4151376"/>
              <a:gd name="connsiteY5" fmla="*/ 273713 h 2349401"/>
              <a:gd name="connsiteX6" fmla="*/ 10717 w 4151376"/>
              <a:gd name="connsiteY6" fmla="*/ 61486 h 234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448A623-D82C-46CE-8C97-0824A26DD89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224713" y="2909888"/>
            <a:ext cx="4967287" cy="394811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FDAF3C4-32D0-43B6-8331-1D6CE9E8321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391400" y="3074988"/>
            <a:ext cx="4800600" cy="3783012"/>
          </a:xfrm>
          <a:custGeom>
            <a:avLst/>
            <a:gdLst>
              <a:gd name="connsiteX0" fmla="*/ 2583180 w 4801088"/>
              <a:gd name="connsiteY0" fmla="*/ 0 h 3782741"/>
              <a:gd name="connsiteX1" fmla="*/ 4725194 w 4801088"/>
              <a:gd name="connsiteY1" fmla="*/ 1138900 h 3782741"/>
              <a:gd name="connsiteX2" fmla="*/ 4801088 w 4801088"/>
              <a:gd name="connsiteY2" fmla="*/ 1263826 h 3782741"/>
              <a:gd name="connsiteX3" fmla="*/ 4801088 w 4801088"/>
              <a:gd name="connsiteY3" fmla="*/ 3782741 h 3782741"/>
              <a:gd name="connsiteX4" fmla="*/ 296488 w 4801088"/>
              <a:gd name="connsiteY4" fmla="*/ 3782741 h 3782741"/>
              <a:gd name="connsiteX5" fmla="*/ 202999 w 4801088"/>
              <a:gd name="connsiteY5" fmla="*/ 3588671 h 3782741"/>
              <a:gd name="connsiteX6" fmla="*/ 0 w 4801088"/>
              <a:gd name="connsiteY6" fmla="*/ 2583180 h 3782741"/>
              <a:gd name="connsiteX7" fmla="*/ 2583180 w 4801088"/>
              <a:gd name="connsiteY7" fmla="*/ 0 h 378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01088" h="3782741">
                <a:moveTo>
                  <a:pt x="2583180" y="0"/>
                </a:moveTo>
                <a:cubicBezTo>
                  <a:pt x="3474837" y="0"/>
                  <a:pt x="4260977" y="451769"/>
                  <a:pt x="4725194" y="1138900"/>
                </a:cubicBezTo>
                <a:lnTo>
                  <a:pt x="4801088" y="1263826"/>
                </a:lnTo>
                <a:lnTo>
                  <a:pt x="4801088" y="3782741"/>
                </a:lnTo>
                <a:lnTo>
                  <a:pt x="296488" y="3782741"/>
                </a:lnTo>
                <a:lnTo>
                  <a:pt x="202999" y="3588671"/>
                </a:lnTo>
                <a:cubicBezTo>
                  <a:pt x="72283" y="3279623"/>
                  <a:pt x="0" y="2939843"/>
                  <a:pt x="0" y="2583180"/>
                </a:cubicBezTo>
                <a:cubicBezTo>
                  <a:pt x="0" y="1156529"/>
                  <a:pt x="1156529" y="0"/>
                  <a:pt x="25831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6870" name="Imagen 10">
            <a:extLst>
              <a:ext uri="{FF2B5EF4-FFF2-40B4-BE49-F238E27FC236}">
                <a16:creationId xmlns:a16="http://schemas.microsoft.com/office/drawing/2014/main" id="{F387637C-B06B-41C0-9BEC-2DADD1A57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4575175"/>
            <a:ext cx="3478213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Imagen 2">
            <a:extLst>
              <a:ext uri="{FF2B5EF4-FFF2-40B4-BE49-F238E27FC236}">
                <a16:creationId xmlns:a16="http://schemas.microsoft.com/office/drawing/2014/main" id="{9968AF70-A0D2-411D-994C-D4AB4C88A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713" y="558800"/>
            <a:ext cx="218281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2" name="Subtítulo 1">
            <a:extLst>
              <a:ext uri="{FF2B5EF4-FFF2-40B4-BE49-F238E27FC236}">
                <a16:creationId xmlns:a16="http://schemas.microsoft.com/office/drawing/2014/main" id="{CF23C13E-49DE-4B3F-B900-C165674E4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921000"/>
            <a:ext cx="7008813" cy="1654175"/>
          </a:xfrm>
        </p:spPr>
        <p:txBody>
          <a:bodyPr/>
          <a:lstStyle/>
          <a:p>
            <a:r>
              <a:rPr lang="es-ES" altLang="es-ES" sz="4000"/>
              <a:t>Gracias por vuestra atención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n 4">
            <a:extLst>
              <a:ext uri="{FF2B5EF4-FFF2-40B4-BE49-F238E27FC236}">
                <a16:creationId xmlns:a16="http://schemas.microsoft.com/office/drawing/2014/main" id="{CA0CD234-6F12-4068-B501-D7BDC57B8B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Imagen 2">
            <a:extLst>
              <a:ext uri="{FF2B5EF4-FFF2-40B4-BE49-F238E27FC236}">
                <a16:creationId xmlns:a16="http://schemas.microsoft.com/office/drawing/2014/main" id="{1D6B36FB-A386-4EE8-A2F6-B44C1A95F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ángulo 3">
            <a:extLst>
              <a:ext uri="{FF2B5EF4-FFF2-40B4-BE49-F238E27FC236}">
                <a16:creationId xmlns:a16="http://schemas.microsoft.com/office/drawing/2014/main" id="{32DBE930-2B99-4789-9C35-280F35355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225" y="1346200"/>
            <a:ext cx="10631540" cy="44637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b="1" dirty="0">
                <a:solidFill>
                  <a:srgbClr val="D60093"/>
                </a:solidFill>
                <a:latin typeface="Roboto" panose="02000000000000000000" pitchFamily="2" charset="0"/>
              </a:rPr>
              <a:t>¿Qué vamos a conocer?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 dirty="0">
              <a:solidFill>
                <a:srgbClr val="3B3838"/>
              </a:solidFill>
              <a:latin typeface="Roboto" panose="02000000000000000000" pitchFamily="2" charset="0"/>
            </a:endParaRPr>
          </a:p>
          <a:p>
            <a:pPr marL="285750" indent="-285750"/>
            <a:r>
              <a:rPr lang="es-ES" altLang="es-ES" sz="2400" dirty="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Becas del Centro de Cooperación al Desarrollo UPV. Sergio Pérez (Técnico del CCD)</a:t>
            </a:r>
            <a:endParaRPr lang="es-ES" altLang="es-ES" sz="2400" dirty="0">
              <a:solidFill>
                <a:srgbClr val="3B38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es-ES" altLang="es-ES" sz="2400" dirty="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Becas Erasmus+ Prácticas. Ana López (Técnica del Servicio de Internacionalización UPV)</a:t>
            </a:r>
          </a:p>
          <a:p>
            <a:pPr marL="285750" indent="-285750"/>
            <a:r>
              <a:rPr lang="es-ES" altLang="es-ES" sz="2400" dirty="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Posibilidad de realizar estancias en una universidad de Francia (F ROUEN07). Pilar Agustí (Técnica de Rel. Internacionales ETSINF)</a:t>
            </a:r>
            <a:endParaRPr lang="es-ES" altLang="es-ES" sz="2400" dirty="0">
              <a:solidFill>
                <a:srgbClr val="3B3838"/>
              </a:solidFill>
              <a:cs typeface="Times New Roman" panose="02020603050405020304" pitchFamily="18" charset="0"/>
            </a:endParaRPr>
          </a:p>
          <a:p>
            <a:pPr marL="285750" indent="-285750"/>
            <a:r>
              <a:rPr lang="es-ES" altLang="es-ES" sz="2400" dirty="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Formalización Prácticas Externas. Enrique García (Técnico de prácticas en empresa ETSINF)</a:t>
            </a:r>
            <a:endParaRPr lang="es-ES" altLang="es-ES" sz="2400" dirty="0">
              <a:solidFill>
                <a:srgbClr val="3B38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es-ES" altLang="es-ES" sz="2400" dirty="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Ruta al Empleo. </a:t>
            </a:r>
            <a:r>
              <a:rPr lang="es-ES" altLang="es-ES" sz="2400">
                <a:solidFill>
                  <a:srgbClr val="3B3838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Enrique García</a:t>
            </a:r>
            <a:endParaRPr lang="es-ES" altLang="es-ES" sz="2400" dirty="0">
              <a:solidFill>
                <a:srgbClr val="3B38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n 4">
            <a:extLst>
              <a:ext uri="{FF2B5EF4-FFF2-40B4-BE49-F238E27FC236}">
                <a16:creationId xmlns:a16="http://schemas.microsoft.com/office/drawing/2014/main" id="{91C91172-C528-43AF-809A-ABC64F514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Imagen 2">
            <a:extLst>
              <a:ext uri="{FF2B5EF4-FFF2-40B4-BE49-F238E27FC236}">
                <a16:creationId xmlns:a16="http://schemas.microsoft.com/office/drawing/2014/main" id="{5A4C4CD4-CDF8-4F72-AA76-A21C15086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ángulo 3">
            <a:extLst>
              <a:ext uri="{FF2B5EF4-FFF2-40B4-BE49-F238E27FC236}">
                <a16:creationId xmlns:a16="http://schemas.microsoft.com/office/drawing/2014/main" id="{7A810CCB-F1E7-4FDA-B16E-8CF12161E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2103438"/>
            <a:ext cx="9155113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3600" b="1">
                <a:solidFill>
                  <a:srgbClr val="D60093"/>
                </a:solidFill>
                <a:latin typeface="Roboto" panose="02000000000000000000" pitchFamily="2" charset="0"/>
              </a:rPr>
              <a:t>Becas de cooperación al desarrollo UPV (África, Asia y América Latina)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n 4">
            <a:extLst>
              <a:ext uri="{FF2B5EF4-FFF2-40B4-BE49-F238E27FC236}">
                <a16:creationId xmlns:a16="http://schemas.microsoft.com/office/drawing/2014/main" id="{E4C8D318-858C-49AA-8534-4629C35DF3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Imagen 2">
            <a:extLst>
              <a:ext uri="{FF2B5EF4-FFF2-40B4-BE49-F238E27FC236}">
                <a16:creationId xmlns:a16="http://schemas.microsoft.com/office/drawing/2014/main" id="{B0423BF8-3EB1-4F73-BB3F-8090F05E2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30931904-9E01-45BC-8461-AAA2269E8F4E}"/>
              </a:ext>
            </a:extLst>
          </p:cNvPr>
          <p:cNvSpPr/>
          <p:nvPr/>
        </p:nvSpPr>
        <p:spPr>
          <a:xfrm>
            <a:off x="1489075" y="560388"/>
            <a:ext cx="9696450" cy="52120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  <a:p>
            <a:pPr algn="just">
              <a:defRPr/>
            </a:pPr>
            <a:r>
              <a:rPr lang="es-ES" sz="3600" b="1" dirty="0">
                <a:solidFill>
                  <a:srgbClr val="D60093"/>
                </a:solidFill>
                <a:latin typeface="Roboto"/>
              </a:rPr>
              <a:t>Prácticas</a:t>
            </a:r>
            <a:r>
              <a:rPr lang="es-ES" sz="3600" b="1" dirty="0">
                <a:solidFill>
                  <a:srgbClr val="FF3399"/>
                </a:solidFill>
                <a:latin typeface="Roboto"/>
              </a:rPr>
              <a:t> </a:t>
            </a:r>
            <a:r>
              <a:rPr lang="es-ES" sz="3600" b="1" dirty="0">
                <a:solidFill>
                  <a:srgbClr val="D60093"/>
                </a:solidFill>
                <a:latin typeface="Roboto"/>
              </a:rPr>
              <a:t>externas</a:t>
            </a:r>
          </a:p>
          <a:p>
            <a:pPr algn="just">
              <a:defRPr/>
            </a:pPr>
            <a:br>
              <a:rPr lang="es-ES" sz="2400" dirty="0">
                <a:latin typeface="Roboto"/>
              </a:rPr>
            </a:br>
            <a:r>
              <a:rPr lang="es-ES" sz="2400" dirty="0">
                <a:latin typeface="Roboto"/>
              </a:rPr>
              <a:t>Las prácticas externas se refieren a las prácticas formativas fuera del ámbito de las asignaturas propias de cada plan de estudios. Se pueden realizar en empresas, instituciones o en ocasiones, en la propia UPV, a través de las cátedras de empresas o en algunos servicios. Su carácter es voluntario y siempre han de ser remuneradas.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s-ES" sz="2400" dirty="0">
              <a:latin typeface="Roboto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s-ES" sz="24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Prácticas nacionales. Unidad de Prácticas en Empresa (UPE)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s-ES" sz="24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Prácticas en el extranjero. UPE / Oficina Rel. Internacionales (RRII)</a:t>
            </a:r>
          </a:p>
          <a:p>
            <a:pPr marL="342900" indent="-342900" algn="just">
              <a:buFontTx/>
              <a:buChar char="-"/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n 4">
            <a:extLst>
              <a:ext uri="{FF2B5EF4-FFF2-40B4-BE49-F238E27FC236}">
                <a16:creationId xmlns:a16="http://schemas.microsoft.com/office/drawing/2014/main" id="{7243D40B-6A3B-487B-8F35-5D39D2E906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Imagen 2">
            <a:extLst>
              <a:ext uri="{FF2B5EF4-FFF2-40B4-BE49-F238E27FC236}">
                <a16:creationId xmlns:a16="http://schemas.microsoft.com/office/drawing/2014/main" id="{A8DA4B04-A640-4C84-95D2-1F4D4610D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350D732-4CB8-4B38-9EBB-278467783B67}"/>
              </a:ext>
            </a:extLst>
          </p:cNvPr>
          <p:cNvSpPr/>
          <p:nvPr/>
        </p:nvSpPr>
        <p:spPr>
          <a:xfrm>
            <a:off x="1489075" y="560388"/>
            <a:ext cx="10702925" cy="6955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  <a:p>
            <a:pPr algn="just">
              <a:defRPr/>
            </a:pPr>
            <a:r>
              <a:rPr lang="es-ES" sz="3600" b="1" dirty="0">
                <a:solidFill>
                  <a:srgbClr val="D60093"/>
                </a:solidFill>
                <a:latin typeface="Roboto"/>
              </a:rPr>
              <a:t>Prácticas</a:t>
            </a:r>
            <a:r>
              <a:rPr lang="es-ES" sz="3600" b="1" dirty="0">
                <a:solidFill>
                  <a:srgbClr val="FF3399"/>
                </a:solidFill>
                <a:latin typeface="Roboto"/>
              </a:rPr>
              <a:t> </a:t>
            </a:r>
            <a:r>
              <a:rPr lang="es-ES" sz="3600" b="1" dirty="0">
                <a:solidFill>
                  <a:srgbClr val="D60093"/>
                </a:solidFill>
                <a:latin typeface="Roboto"/>
              </a:rPr>
              <a:t>externas</a:t>
            </a:r>
          </a:p>
          <a:p>
            <a:pPr algn="just">
              <a:defRPr/>
            </a:pPr>
            <a:endParaRPr lang="es-ES" sz="3600" b="1" dirty="0">
              <a:solidFill>
                <a:srgbClr val="D60093"/>
              </a:solidFill>
              <a:latin typeface="Roboto"/>
            </a:endParaRPr>
          </a:p>
          <a:p>
            <a:pPr algn="just">
              <a:defRPr/>
            </a:pPr>
            <a:r>
              <a:rPr lang="es-ES" sz="2800" dirty="0">
                <a:latin typeface="Roboto"/>
              </a:rPr>
              <a:t>* Formalización de </a:t>
            </a:r>
            <a:r>
              <a:rPr lang="es-ES" sz="2800" u="sng" dirty="0">
                <a:latin typeface="Roboto"/>
              </a:rPr>
              <a:t>prácticas nacionales </a:t>
            </a:r>
            <a:r>
              <a:rPr lang="es-ES" sz="2800" dirty="0">
                <a:latin typeface="Roboto"/>
              </a:rPr>
              <a:t>(UPE):</a:t>
            </a:r>
          </a:p>
          <a:p>
            <a:pPr>
              <a:defRPr/>
            </a:pPr>
            <a:r>
              <a:rPr lang="es-ES" sz="1600" dirty="0">
                <a:latin typeface="Roboto"/>
                <a:hlinkClick r:id="rId5"/>
              </a:rPr>
              <a:t>https://www.upv.es/entidades/etsinf/informacion-estudiante/</a:t>
            </a:r>
            <a:r>
              <a:rPr lang="es-ES" sz="1600" dirty="0">
                <a:latin typeface="Roboto"/>
              </a:rPr>
              <a:t>   </a:t>
            </a:r>
          </a:p>
          <a:p>
            <a:pPr algn="just">
              <a:defRPr/>
            </a:pPr>
            <a:endParaRPr lang="es-ES" sz="2800" dirty="0">
              <a:latin typeface="Roboto"/>
            </a:endParaRPr>
          </a:p>
          <a:p>
            <a:pPr algn="just">
              <a:defRPr/>
            </a:pPr>
            <a:r>
              <a:rPr lang="es-ES" sz="2800" dirty="0">
                <a:latin typeface="Roboto"/>
              </a:rPr>
              <a:t>* Formalización de </a:t>
            </a:r>
            <a:r>
              <a:rPr lang="es-ES" sz="2800" u="sng" dirty="0">
                <a:latin typeface="Roboto"/>
              </a:rPr>
              <a:t>prácticas en el extranjero</a:t>
            </a:r>
            <a:r>
              <a:rPr lang="es-ES" sz="2800" dirty="0">
                <a:latin typeface="Roboto"/>
              </a:rPr>
              <a:t>:</a:t>
            </a:r>
          </a:p>
          <a:p>
            <a:pPr algn="just">
              <a:defRPr/>
            </a:pPr>
            <a:endParaRPr lang="es-ES" sz="1600" dirty="0">
              <a:latin typeface="Roboto"/>
            </a:endParaRPr>
          </a:p>
          <a:p>
            <a:pPr algn="just">
              <a:defRPr/>
            </a:pPr>
            <a:r>
              <a:rPr lang="es-ES" sz="2400" dirty="0">
                <a:latin typeface="Roboto"/>
              </a:rPr>
              <a:t>		- Con financiación europea (beca Erasmus+ Prácticas) (RRII):</a:t>
            </a:r>
          </a:p>
          <a:p>
            <a:pPr>
              <a:defRPr/>
            </a:pPr>
            <a:r>
              <a:rPr lang="es-ES" dirty="0">
                <a:solidFill>
                  <a:srgbClr val="666666"/>
                </a:solidFill>
                <a:latin typeface="Roboto"/>
              </a:rPr>
              <a:t>	  	   Intranet UPV – AIRE: Llamada Erasmus+ Prácticas </a:t>
            </a:r>
          </a:p>
          <a:p>
            <a:pPr>
              <a:defRPr/>
            </a:pPr>
            <a:r>
              <a:rPr lang="es-ES" dirty="0">
                <a:solidFill>
                  <a:srgbClr val="666666"/>
                </a:solidFill>
                <a:latin typeface="Roboto"/>
              </a:rPr>
              <a:t>		   </a:t>
            </a:r>
            <a:r>
              <a:rPr lang="es-ES" sz="1600" dirty="0">
                <a:solidFill>
                  <a:srgbClr val="666666"/>
                </a:solidFill>
                <a:latin typeface="Roboto"/>
                <a:hlinkClick r:id="rId6"/>
              </a:rPr>
              <a:t>https://aplicat.upv.es/aire-app/</a:t>
            </a:r>
            <a:r>
              <a:rPr lang="es-ES" sz="1600" dirty="0">
                <a:solidFill>
                  <a:srgbClr val="666666"/>
                </a:solidFill>
                <a:latin typeface="Roboto"/>
              </a:rPr>
              <a:t> </a:t>
            </a:r>
            <a:endParaRPr lang="es-ES" dirty="0">
              <a:latin typeface="Roboto"/>
            </a:endParaRPr>
          </a:p>
          <a:p>
            <a:pPr>
              <a:defRPr/>
            </a:pPr>
            <a:r>
              <a:rPr lang="es-ES" sz="2400" dirty="0">
                <a:latin typeface="Roboto"/>
              </a:rPr>
              <a:t>	</a:t>
            </a:r>
          </a:p>
          <a:p>
            <a:pPr lvl="1">
              <a:defRPr/>
            </a:pPr>
            <a:r>
              <a:rPr lang="es-ES" sz="2400" dirty="0">
                <a:latin typeface="Roboto"/>
              </a:rPr>
              <a:t>	- Sin financiación europea. Solo con la bolsa de ayuda de la 	empresa/entidad receptora (UPE)</a:t>
            </a:r>
            <a:br>
              <a:rPr lang="es-ES" sz="2400" dirty="0">
                <a:latin typeface="Roboto"/>
              </a:rPr>
            </a:br>
            <a:r>
              <a:rPr lang="es-ES" sz="2400" dirty="0">
                <a:latin typeface="Roboto"/>
              </a:rPr>
              <a:t>	 	</a:t>
            </a:r>
          </a:p>
          <a:p>
            <a:pPr algn="just">
              <a:defRPr/>
            </a:pPr>
            <a:br>
              <a:rPr lang="es-ES" sz="2400" dirty="0">
                <a:latin typeface="Roboto"/>
              </a:rPr>
            </a:br>
            <a:endParaRPr lang="es-ES" dirty="0">
              <a:solidFill>
                <a:srgbClr val="666666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n 4">
            <a:extLst>
              <a:ext uri="{FF2B5EF4-FFF2-40B4-BE49-F238E27FC236}">
                <a16:creationId xmlns:a16="http://schemas.microsoft.com/office/drawing/2014/main" id="{23280817-9EC5-445E-AC7C-0DF9CDA4FB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Imagen 2">
            <a:extLst>
              <a:ext uri="{FF2B5EF4-FFF2-40B4-BE49-F238E27FC236}">
                <a16:creationId xmlns:a16="http://schemas.microsoft.com/office/drawing/2014/main" id="{E327E0BD-E1F9-471E-B259-45AAF3815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ángulo 3">
            <a:extLst>
              <a:ext uri="{FF2B5EF4-FFF2-40B4-BE49-F238E27FC236}">
                <a16:creationId xmlns:a16="http://schemas.microsoft.com/office/drawing/2014/main" id="{79785B1A-9F49-44C4-A55A-5CC06A916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2103438"/>
            <a:ext cx="9155113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3600" b="1">
                <a:solidFill>
                  <a:srgbClr val="D60093"/>
                </a:solidFill>
                <a:latin typeface="Roboto" panose="02000000000000000000" pitchFamily="2" charset="0"/>
              </a:rPr>
              <a:t>Becas Erasmus+ Prácticas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3600">
                <a:solidFill>
                  <a:srgbClr val="D60093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3600">
                <a:solidFill>
                  <a:srgbClr val="D60093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Otros programas para estancias en el extranjero</a:t>
            </a:r>
            <a:endParaRPr lang="es-ES" altLang="es-ES" sz="3600" b="1">
              <a:solidFill>
                <a:srgbClr val="D60093"/>
              </a:solidFill>
              <a:latin typeface="Roboto" panose="02000000000000000000" pitchFamily="2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n 4">
            <a:extLst>
              <a:ext uri="{FF2B5EF4-FFF2-40B4-BE49-F238E27FC236}">
                <a16:creationId xmlns:a16="http://schemas.microsoft.com/office/drawing/2014/main" id="{EBA97F3E-8D49-43B9-A165-CE1AA4B645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Imagen 2">
            <a:extLst>
              <a:ext uri="{FF2B5EF4-FFF2-40B4-BE49-F238E27FC236}">
                <a16:creationId xmlns:a16="http://schemas.microsoft.com/office/drawing/2014/main" id="{F368CB43-2B5A-47F8-8820-9BAA4BCCBA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ángulo 3">
            <a:extLst>
              <a:ext uri="{FF2B5EF4-FFF2-40B4-BE49-F238E27FC236}">
                <a16:creationId xmlns:a16="http://schemas.microsoft.com/office/drawing/2014/main" id="{05E10E58-088B-4E20-AB41-2DE93A893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225" y="1346200"/>
            <a:ext cx="9756775" cy="5937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fr-FR" sz="1400" b="1" cap="all" dirty="0">
                <a:solidFill>
                  <a:srgbClr val="FFFFFF"/>
                </a:solidFill>
                <a:latin typeface="Roboto" panose="02000000000000000000" pitchFamily="2" charset="0"/>
              </a:rPr>
              <a:t>ECOLE SUPÉRIEURE D'INGÉNIEURS EN GÉNIE ÉLECTRIQUE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s-ES" altLang="es-ES" sz="2000" dirty="0">
              <a:solidFill>
                <a:schemeClr val="bg2">
                  <a:lumMod val="25000"/>
                </a:schemeClr>
              </a:solidFill>
              <a:latin typeface="Roboto" panose="02000000000000000000" pitchFamily="2" charset="0"/>
            </a:endParaRPr>
          </a:p>
        </p:txBody>
      </p:sp>
      <p:sp>
        <p:nvSpPr>
          <p:cNvPr id="8197" name="Rectángulo 3">
            <a:extLst>
              <a:ext uri="{FF2B5EF4-FFF2-40B4-BE49-F238E27FC236}">
                <a16:creationId xmlns:a16="http://schemas.microsoft.com/office/drawing/2014/main" id="{3760D3CD-DC23-49D3-8659-2125FF3DE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2103438"/>
            <a:ext cx="915511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 dirty="0">
              <a:solidFill>
                <a:srgbClr val="D60093"/>
              </a:solidFill>
              <a:latin typeface="Roboto" panose="02000000000000000000" pitchFamily="2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fr-FR" altLang="es-ES" sz="3600" b="1" dirty="0">
                <a:solidFill>
                  <a:srgbClr val="D60093"/>
                </a:solidFill>
                <a:latin typeface="Roboto" panose="02000000000000000000" pitchFamily="2" charset="0"/>
              </a:rPr>
              <a:t>ECOLE SUPÉRIEURE D'INGÉNIEURS EN GÉNIE ÉLECTRIQUE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ES" altLang="es-ES" sz="2000" dirty="0">
                <a:latin typeface="Roboto" panose="02000000000000000000" pitchFamily="2" charset="0"/>
                <a:cs typeface="Times New Roman" panose="02020603050405020304" pitchFamily="18" charset="0"/>
              </a:rPr>
              <a:t>F ROUEN07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ES" altLang="es-ES" sz="2000" dirty="0">
                <a:latin typeface="Roboto" panose="02000000000000000000" pitchFamily="2" charset="0"/>
                <a:cs typeface="Times New Roman" panose="02020603050405020304" pitchFamily="18" charset="0"/>
              </a:rPr>
              <a:t>Contacto: Profesor Antonio Martí Campoy (DISCA)</a:t>
            </a:r>
            <a:endParaRPr lang="fr-FR" altLang="es-ES" sz="4000" b="1" dirty="0">
              <a:solidFill>
                <a:srgbClr val="FF3399"/>
              </a:solidFill>
              <a:latin typeface="Roboto" panose="02000000000000000000" pitchFamily="2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n 4">
            <a:extLst>
              <a:ext uri="{FF2B5EF4-FFF2-40B4-BE49-F238E27FC236}">
                <a16:creationId xmlns:a16="http://schemas.microsoft.com/office/drawing/2014/main" id="{7E34E727-D7D8-45DD-9747-342784057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Imagen 2">
            <a:extLst>
              <a:ext uri="{FF2B5EF4-FFF2-40B4-BE49-F238E27FC236}">
                <a16:creationId xmlns:a16="http://schemas.microsoft.com/office/drawing/2014/main" id="{4295B07E-F80C-4955-8C79-9A91BD9D9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F5204A0B-2CEE-4998-B53D-2EB8CE030DD6}"/>
              </a:ext>
            </a:extLst>
          </p:cNvPr>
          <p:cNvSpPr/>
          <p:nvPr/>
        </p:nvSpPr>
        <p:spPr>
          <a:xfrm>
            <a:off x="1357313" y="760413"/>
            <a:ext cx="9698037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  <a:p>
            <a:pPr>
              <a:defRPr/>
            </a:pPr>
            <a:r>
              <a:rPr lang="es-ES" sz="3600" b="1" dirty="0">
                <a:solidFill>
                  <a:srgbClr val="D60093"/>
                </a:solidFill>
                <a:latin typeface="Roboto"/>
              </a:rPr>
              <a:t>Programas de prácticas en el extranjero</a:t>
            </a:r>
            <a:br>
              <a:rPr lang="es-ES" sz="3600" b="1" dirty="0">
                <a:solidFill>
                  <a:srgbClr val="D60093"/>
                </a:solidFill>
                <a:latin typeface="Roboto"/>
              </a:rPr>
            </a:br>
            <a:endParaRPr lang="es-ES" sz="3600" b="1" dirty="0">
              <a:solidFill>
                <a:srgbClr val="D60093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es-ES" sz="2000" b="1" dirty="0">
                <a:latin typeface="Roboto"/>
              </a:rPr>
              <a:t>Erasmus+ Prácticas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2 a 12 meses como máximo (meses Erasmus+)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Cualquier país del mundo.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Requisito académico para Grado: 50% de los créditos en el momento del inicio de la estancia.</a:t>
            </a:r>
          </a:p>
          <a:p>
            <a:pPr lvl="1" algn="just">
              <a:defRPr/>
            </a:pPr>
            <a:br>
              <a:rPr lang="es-ES" sz="1600" dirty="0">
                <a:solidFill>
                  <a:srgbClr val="666666"/>
                </a:solidFill>
                <a:latin typeface="Roboto"/>
              </a:rPr>
            </a:br>
            <a:r>
              <a:rPr lang="es-ES" sz="1600" dirty="0">
                <a:solidFill>
                  <a:srgbClr val="666666"/>
                </a:solidFill>
                <a:latin typeface="Roboto"/>
              </a:rPr>
              <a:t>Más información: intranet – AIRE: Llamada Erasmus+ Prácticas </a:t>
            </a:r>
            <a:r>
              <a:rPr lang="es-ES" sz="1600" dirty="0">
                <a:solidFill>
                  <a:srgbClr val="666666"/>
                </a:solidFill>
                <a:latin typeface="Roboto"/>
                <a:hlinkClick r:id="rId5"/>
              </a:rPr>
              <a:t>https://aplicat.upv.es/aire-app/</a:t>
            </a:r>
            <a:r>
              <a:rPr lang="es-ES" sz="1600" dirty="0">
                <a:solidFill>
                  <a:srgbClr val="666666"/>
                </a:solidFill>
                <a:latin typeface="Roboto"/>
              </a:rPr>
              <a:t> </a:t>
            </a:r>
          </a:p>
          <a:p>
            <a:pPr marL="800100" lvl="1" indent="-342900" algn="just">
              <a:buFontTx/>
              <a:buChar char="-"/>
              <a:defRPr/>
            </a:pPr>
            <a:endParaRPr lang="es-ES" dirty="0">
              <a:solidFill>
                <a:srgbClr val="666666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es-ES" sz="2000" b="1" dirty="0">
                <a:latin typeface="Roboto"/>
              </a:rPr>
              <a:t>Pan-</a:t>
            </a:r>
            <a:r>
              <a:rPr lang="es-ES" sz="2000" b="1" dirty="0" err="1">
                <a:latin typeface="Roboto"/>
              </a:rPr>
              <a:t>European</a:t>
            </a:r>
            <a:r>
              <a:rPr lang="es-ES" sz="2000" b="1" dirty="0">
                <a:latin typeface="Roboto"/>
              </a:rPr>
              <a:t> </a:t>
            </a:r>
            <a:r>
              <a:rPr lang="es-ES" sz="2000" b="1" dirty="0" err="1">
                <a:latin typeface="Roboto"/>
              </a:rPr>
              <a:t>Seal</a:t>
            </a:r>
            <a:r>
              <a:rPr lang="es-ES" sz="2000" b="1" dirty="0">
                <a:latin typeface="Roboto"/>
              </a:rPr>
              <a:t> </a:t>
            </a:r>
            <a:r>
              <a:rPr lang="es-ES" sz="2000" b="1" dirty="0" err="1">
                <a:latin typeface="Roboto"/>
              </a:rPr>
              <a:t>Programme</a:t>
            </a:r>
            <a:r>
              <a:rPr lang="es-ES" sz="2000" b="1" dirty="0">
                <a:latin typeface="Roboto"/>
              </a:rPr>
              <a:t> 2026-2027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Solicitudes hasta el 9 de marzo del 2026.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12 meses en la EUROPEAN PATENT OFFICE (EPO) en MUNICH ALEMANIA.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Titulados de Grado y/o estudiantes de Máster Universitario UPV (con compromiso de finalizarlo en Septiembre 2026, en caso de estar ahora cursándolo).</a:t>
            </a:r>
          </a:p>
          <a:p>
            <a:pPr marL="800100" lvl="1" indent="-342900" algn="just">
              <a:buFontTx/>
              <a:buChar char="-"/>
              <a:defRPr/>
            </a:pPr>
            <a:r>
              <a:rPr lang="es-ES" sz="1600" dirty="0">
                <a:solidFill>
                  <a:srgbClr val="666666"/>
                </a:solidFill>
                <a:latin typeface="Roboto"/>
              </a:rPr>
              <a:t>Más información: </a:t>
            </a:r>
            <a:r>
              <a:rPr lang="es-ES" sz="1600" dirty="0">
                <a:solidFill>
                  <a:srgbClr val="666666"/>
                </a:solidFill>
                <a:latin typeface="Roboto"/>
                <a:hlinkClick r:id="rId6"/>
              </a:rPr>
              <a:t>https://www.upv.es/contenidos/siepract/convocatorias-sie/</a:t>
            </a:r>
            <a:r>
              <a:rPr lang="es-ES" sz="1600" dirty="0">
                <a:solidFill>
                  <a:srgbClr val="666666"/>
                </a:solidFill>
                <a:latin typeface="Roboto"/>
              </a:rPr>
              <a:t> </a:t>
            </a:r>
          </a:p>
          <a:p>
            <a:pPr marL="800100" lvl="1" indent="-342900" algn="just">
              <a:buFontTx/>
              <a:buChar char="-"/>
              <a:defRPr/>
            </a:pPr>
            <a:endParaRPr lang="es-ES" dirty="0">
              <a:solidFill>
                <a:srgbClr val="666666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  <a:p>
            <a:pPr marL="342900" indent="-342900" algn="just">
              <a:buFontTx/>
              <a:buChar char="-"/>
              <a:defRPr/>
            </a:pPr>
            <a:endParaRPr lang="es-ES" sz="2000" dirty="0">
              <a:solidFill>
                <a:srgbClr val="666666"/>
              </a:solidFill>
              <a:latin typeface="Roboto"/>
            </a:endParaRPr>
          </a:p>
        </p:txBody>
      </p:sp>
      <p:pic>
        <p:nvPicPr>
          <p:cNvPr id="18437" name="Imagen 2">
            <a:extLst>
              <a:ext uri="{FF2B5EF4-FFF2-40B4-BE49-F238E27FC236}">
                <a16:creationId xmlns:a16="http://schemas.microsoft.com/office/drawing/2014/main" id="{98DECA18-AB07-4BC2-AF60-85BEEDCF0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5" y="1995488"/>
            <a:ext cx="17335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n 4">
            <a:extLst>
              <a:ext uri="{FF2B5EF4-FFF2-40B4-BE49-F238E27FC236}">
                <a16:creationId xmlns:a16="http://schemas.microsoft.com/office/drawing/2014/main" id="{4D8DFE17-08D6-4B2F-AFAA-3B5DF978B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513" y="119063"/>
            <a:ext cx="2519362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Imagen 2">
            <a:extLst>
              <a:ext uri="{FF2B5EF4-FFF2-40B4-BE49-F238E27FC236}">
                <a16:creationId xmlns:a16="http://schemas.microsoft.com/office/drawing/2014/main" id="{E32E5B56-466B-4C00-9073-0900DADBF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358775"/>
            <a:ext cx="21828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ángulo 3">
            <a:extLst>
              <a:ext uri="{FF2B5EF4-FFF2-40B4-BE49-F238E27FC236}">
                <a16:creationId xmlns:a16="http://schemas.microsoft.com/office/drawing/2014/main" id="{A8591D56-A1E7-4F15-BFF5-0B027EB18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312" y="595313"/>
            <a:ext cx="988695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  <a:p>
            <a:pPr algn="ctr"/>
            <a:r>
              <a:rPr lang="es-ES" altLang="es-ES" sz="3600" b="1" dirty="0">
                <a:solidFill>
                  <a:srgbClr val="D60093"/>
                </a:solidFill>
                <a:latin typeface="Roboto" panose="02000000000000000000" pitchFamily="2" charset="0"/>
              </a:rPr>
              <a:t>Foro Empleo 2026</a:t>
            </a:r>
          </a:p>
          <a:p>
            <a:pPr algn="just"/>
            <a:endParaRPr lang="es-ES" altLang="es-ES" sz="1200" b="1" dirty="0">
              <a:solidFill>
                <a:srgbClr val="FF3399"/>
              </a:solidFill>
              <a:latin typeface="Roboto" panose="02000000000000000000" pitchFamily="2" charset="0"/>
            </a:endParaRPr>
          </a:p>
          <a:p>
            <a:pPr lvl="1"/>
            <a:br>
              <a:rPr lang="es-ES" altLang="es-ES" sz="1600" dirty="0">
                <a:latin typeface="Roboto" panose="02000000000000000000" pitchFamily="2" charset="0"/>
              </a:rPr>
            </a:br>
            <a:br>
              <a:rPr lang="es-ES" altLang="es-ES" sz="3600" dirty="0">
                <a:solidFill>
                  <a:srgbClr val="666666"/>
                </a:solidFill>
                <a:latin typeface="Roboto" panose="02000000000000000000" pitchFamily="2" charset="0"/>
              </a:rPr>
            </a:br>
            <a:endParaRPr lang="es-ES" altLang="es-ES" sz="2000" dirty="0">
              <a:solidFill>
                <a:srgbClr val="666666"/>
              </a:solidFill>
              <a:latin typeface="Roboto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D3C6B60-AEC4-4998-B5A4-5D434667B45E}"/>
              </a:ext>
            </a:extLst>
          </p:cNvPr>
          <p:cNvSpPr txBox="1"/>
          <p:nvPr/>
        </p:nvSpPr>
        <p:spPr>
          <a:xfrm>
            <a:off x="2983079" y="5236420"/>
            <a:ext cx="609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5"/>
              </a:rPr>
              <a:t>https://www.upv.es/contenidos/SIEFORO/index-es.html</a:t>
            </a:r>
            <a:r>
              <a:rPr lang="es-ES" dirty="0"/>
              <a:t> </a:t>
            </a:r>
          </a:p>
        </p:txBody>
      </p:sp>
      <p:pic>
        <p:nvPicPr>
          <p:cNvPr id="3" name="Imagen 2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0F459280-B399-036C-6C1C-82761FA37C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9513" y="1660570"/>
            <a:ext cx="7557655" cy="33155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4195</TotalTime>
  <Words>674</Words>
  <Application>Microsoft Office PowerPoint</Application>
  <PresentationFormat>Panorámica</PresentationFormat>
  <Paragraphs>102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Roboto</vt:lpstr>
      <vt:lpstr>Times New Roman</vt:lpstr>
      <vt:lpstr>Wingdings</vt:lpstr>
      <vt:lpstr>Tema de Office</vt:lpstr>
      <vt:lpstr>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Daniela Gil Salom;pagusti@upvnet.upv.es</dc:creator>
  <cp:lastModifiedBy>Enrique García Sancho</cp:lastModifiedBy>
  <cp:revision>353</cp:revision>
  <cp:lastPrinted>2022-09-09T07:10:37Z</cp:lastPrinted>
  <dcterms:created xsi:type="dcterms:W3CDTF">2018-07-21T21:23:50Z</dcterms:created>
  <dcterms:modified xsi:type="dcterms:W3CDTF">2026-03-06T10:55:59Z</dcterms:modified>
</cp:coreProperties>
</file>